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70" r:id="rId4"/>
    <p:sldId id="268" r:id="rId5"/>
    <p:sldId id="257" r:id="rId6"/>
    <p:sldId id="271" r:id="rId7"/>
    <p:sldId id="267" r:id="rId8"/>
    <p:sldId id="258" r:id="rId9"/>
    <p:sldId id="259" r:id="rId10"/>
    <p:sldId id="260" r:id="rId11"/>
    <p:sldId id="261" r:id="rId12"/>
    <p:sldId id="263" r:id="rId13"/>
    <p:sldId id="262" r:id="rId14"/>
    <p:sldId id="264" r:id="rId15"/>
    <p:sldId id="265" r:id="rId16"/>
    <p:sldId id="26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C90E5A0-2DC1-411A-AA04-3C0ADEE4F89E}" type="datetimeFigureOut">
              <a:rPr lang="en-US" smtClean="0"/>
              <a:pPr/>
              <a:t>19/08/2020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544E394-5956-4A18-B49F-15F03078880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C90E5A0-2DC1-411A-AA04-3C0ADEE4F89E}" type="datetimeFigureOut">
              <a:rPr lang="en-US" smtClean="0"/>
              <a:pPr/>
              <a:t>19/08/2020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544E394-5956-4A18-B49F-15F03078880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C90E5A0-2DC1-411A-AA04-3C0ADEE4F89E}" type="datetimeFigureOut">
              <a:rPr lang="en-US" smtClean="0"/>
              <a:pPr/>
              <a:t>19/08/2020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544E394-5956-4A18-B49F-15F03078880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C90E5A0-2DC1-411A-AA04-3C0ADEE4F89E}" type="datetimeFigureOut">
              <a:rPr lang="en-US" smtClean="0"/>
              <a:pPr/>
              <a:t>19/08/2020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544E394-5956-4A18-B49F-15F03078880A}"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C90E5A0-2DC1-411A-AA04-3C0ADEE4F89E}" type="datetimeFigureOut">
              <a:rPr lang="en-US" smtClean="0"/>
              <a:pPr/>
              <a:t>19/08/2020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544E394-5956-4A18-B49F-15F03078880A}"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C90E5A0-2DC1-411A-AA04-3C0ADEE4F89E}" type="datetimeFigureOut">
              <a:rPr lang="en-US" smtClean="0"/>
              <a:pPr/>
              <a:t>19/08/2020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544E394-5956-4A18-B49F-15F03078880A}"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C90E5A0-2DC1-411A-AA04-3C0ADEE4F89E}" type="datetimeFigureOut">
              <a:rPr lang="en-US" smtClean="0"/>
              <a:pPr/>
              <a:t>19/08/2020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544E394-5956-4A18-B49F-15F03078880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C90E5A0-2DC1-411A-AA04-3C0ADEE4F89E}" type="datetimeFigureOut">
              <a:rPr lang="en-US" smtClean="0"/>
              <a:pPr/>
              <a:t>19/08/2020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544E394-5956-4A18-B49F-15F03078880A}"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C90E5A0-2DC1-411A-AA04-3C0ADEE4F89E}" type="datetimeFigureOut">
              <a:rPr lang="en-US" smtClean="0"/>
              <a:pPr/>
              <a:t>19/08/2020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544E394-5956-4A18-B49F-15F03078880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C90E5A0-2DC1-411A-AA04-3C0ADEE4F89E}" type="datetimeFigureOut">
              <a:rPr lang="en-US" smtClean="0"/>
              <a:pPr/>
              <a:t>19/08/2020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544E394-5956-4A18-B49F-15F03078880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C90E5A0-2DC1-411A-AA04-3C0ADEE4F89E}" type="datetimeFigureOut">
              <a:rPr lang="en-US" smtClean="0"/>
              <a:pPr/>
              <a:t>19/08/2020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544E394-5956-4A18-B49F-15F03078880A}"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C90E5A0-2DC1-411A-AA04-3C0ADEE4F89E}" type="datetimeFigureOut">
              <a:rPr lang="en-US" smtClean="0"/>
              <a:pPr/>
              <a:t>19/08/2020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544E394-5956-4A18-B49F-15F03078880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81000"/>
            <a:ext cx="7772400" cy="1828800"/>
          </a:xfrm>
        </p:spPr>
        <p:txBody>
          <a:bodyPr>
            <a:normAutofit fontScale="90000"/>
          </a:bodyPr>
          <a:lstStyle/>
          <a:p>
            <a:r>
              <a:rPr lang="en-US" sz="2700" dirty="0" smtClean="0">
                <a:solidFill>
                  <a:srgbClr val="7030A0"/>
                </a:solidFill>
              </a:rPr>
              <a:t>Lecture </a:t>
            </a:r>
            <a:r>
              <a:rPr lang="en-US" sz="2700" dirty="0" smtClean="0">
                <a:solidFill>
                  <a:srgbClr val="7030A0"/>
                </a:solidFill>
              </a:rPr>
              <a:t>–</a:t>
            </a:r>
            <a:r>
              <a:rPr lang="mr-IN" sz="2700" smtClean="0">
                <a:solidFill>
                  <a:srgbClr val="7030A0"/>
                </a:solidFill>
              </a:rPr>
              <a:t>१ </a:t>
            </a:r>
            <a:r>
              <a:rPr lang="en-US" sz="2700" smtClean="0">
                <a:solidFill>
                  <a:srgbClr val="7030A0"/>
                </a:solidFill>
              </a:rPr>
              <a:t> </a:t>
            </a:r>
            <a:r>
              <a:rPr lang="mr-IN" sz="2700" dirty="0" smtClean="0">
                <a:solidFill>
                  <a:srgbClr val="7030A0"/>
                </a:solidFill>
              </a:rPr>
              <a:t> </a:t>
            </a:r>
            <a:r>
              <a:rPr lang="en-US" sz="2700" dirty="0" smtClean="0">
                <a:solidFill>
                  <a:srgbClr val="7030A0"/>
                </a:solidFill>
              </a:rPr>
              <a:t/>
            </a:r>
            <a:br>
              <a:rPr lang="en-US" sz="2700" dirty="0" smtClean="0">
                <a:solidFill>
                  <a:srgbClr val="7030A0"/>
                </a:solidFill>
              </a:rPr>
            </a:br>
            <a:r>
              <a:rPr lang="mr-IN" sz="2700" dirty="0" smtClean="0">
                <a:solidFill>
                  <a:srgbClr val="7030A0"/>
                </a:solidFill>
              </a:rPr>
              <a:t>१  </a:t>
            </a:r>
            <a:r>
              <a:rPr lang="en-US" sz="2700" dirty="0" smtClean="0">
                <a:solidFill>
                  <a:srgbClr val="FF0000"/>
                </a:solidFill>
              </a:rPr>
              <a:t>(Types of computers) </a:t>
            </a:r>
            <a:r>
              <a:rPr lang="mr-IN" sz="2700" dirty="0" smtClean="0">
                <a:solidFill>
                  <a:srgbClr val="FF0000"/>
                </a:solidFill>
              </a:rPr>
              <a:t> </a:t>
            </a:r>
            <a:r>
              <a:rPr lang="en-US" sz="2700" dirty="0" smtClean="0">
                <a:solidFill>
                  <a:srgbClr val="7030A0"/>
                </a:solidFill>
              </a:rPr>
              <a:t/>
            </a:r>
            <a:br>
              <a:rPr lang="en-US" sz="2700" dirty="0" smtClean="0">
                <a:solidFill>
                  <a:srgbClr val="7030A0"/>
                </a:solidFill>
              </a:rPr>
            </a:br>
            <a:r>
              <a:rPr lang="en-US" sz="2700" dirty="0" smtClean="0">
                <a:solidFill>
                  <a:srgbClr val="7030A0"/>
                </a:solidFill>
              </a:rPr>
              <a:t>Subject- Computer Application in Home Science [</a:t>
            </a:r>
            <a:r>
              <a:rPr lang="en-US" sz="2700" dirty="0" err="1" smtClean="0">
                <a:solidFill>
                  <a:srgbClr val="7030A0"/>
                </a:solidFill>
              </a:rPr>
              <a:t>Seme</a:t>
            </a:r>
            <a:r>
              <a:rPr lang="en-US" sz="2700" dirty="0" smtClean="0">
                <a:solidFill>
                  <a:srgbClr val="7030A0"/>
                </a:solidFill>
              </a:rPr>
              <a:t> – III ]</a:t>
            </a:r>
            <a:br>
              <a:rPr lang="en-US" sz="2700" dirty="0" smtClean="0">
                <a:solidFill>
                  <a:srgbClr val="7030A0"/>
                </a:solidFill>
              </a:rPr>
            </a:br>
            <a:r>
              <a:rPr lang="en-US" sz="2700" dirty="0" smtClean="0">
                <a:solidFill>
                  <a:srgbClr val="7030A0"/>
                </a:solidFill>
              </a:rPr>
              <a:t>Code – 231CA20</a:t>
            </a:r>
            <a:endParaRPr lang="en-US" sz="2700" dirty="0">
              <a:solidFill>
                <a:srgbClr val="7030A0"/>
              </a:solidFill>
            </a:endParaRPr>
          </a:p>
        </p:txBody>
      </p:sp>
      <p:sp>
        <p:nvSpPr>
          <p:cNvPr id="3" name="Subtitle 2"/>
          <p:cNvSpPr>
            <a:spLocks noGrp="1"/>
          </p:cNvSpPr>
          <p:nvPr>
            <p:ph type="subTitle" idx="1"/>
          </p:nvPr>
        </p:nvSpPr>
        <p:spPr>
          <a:xfrm>
            <a:off x="1295400" y="3200400"/>
            <a:ext cx="7543800" cy="1752600"/>
          </a:xfrm>
        </p:spPr>
        <p:txBody>
          <a:bodyPr>
            <a:normAutofit fontScale="85000" lnSpcReduction="20000"/>
          </a:bodyPr>
          <a:lstStyle/>
          <a:p>
            <a:r>
              <a:rPr lang="en-US" dirty="0" smtClean="0">
                <a:solidFill>
                  <a:srgbClr val="FF0000"/>
                </a:solidFill>
              </a:rPr>
              <a:t>Dr. </a:t>
            </a:r>
            <a:r>
              <a:rPr lang="en-US" dirty="0" err="1" smtClean="0">
                <a:solidFill>
                  <a:srgbClr val="FF0000"/>
                </a:solidFill>
              </a:rPr>
              <a:t>Devidas</a:t>
            </a:r>
            <a:r>
              <a:rPr lang="en-US" dirty="0" smtClean="0">
                <a:solidFill>
                  <a:srgbClr val="FF0000"/>
                </a:solidFill>
              </a:rPr>
              <a:t> </a:t>
            </a:r>
            <a:r>
              <a:rPr lang="en-US" dirty="0" err="1" smtClean="0">
                <a:solidFill>
                  <a:srgbClr val="FF0000"/>
                </a:solidFill>
              </a:rPr>
              <a:t>Rushiji</a:t>
            </a:r>
            <a:r>
              <a:rPr lang="en-US" dirty="0" smtClean="0">
                <a:solidFill>
                  <a:srgbClr val="FF0000"/>
                </a:solidFill>
              </a:rPr>
              <a:t> </a:t>
            </a:r>
            <a:r>
              <a:rPr lang="en-US" dirty="0" err="1" smtClean="0">
                <a:solidFill>
                  <a:srgbClr val="FF0000"/>
                </a:solidFill>
              </a:rPr>
              <a:t>Bambole</a:t>
            </a:r>
            <a:r>
              <a:rPr lang="en-US" dirty="0" smtClean="0">
                <a:solidFill>
                  <a:srgbClr val="FF0000"/>
                </a:solidFill>
              </a:rPr>
              <a:t> </a:t>
            </a:r>
          </a:p>
          <a:p>
            <a:r>
              <a:rPr lang="en-US" dirty="0" smtClean="0">
                <a:solidFill>
                  <a:srgbClr val="FF0000"/>
                </a:solidFill>
              </a:rPr>
              <a:t>M. Sc. Ph. D. </a:t>
            </a:r>
          </a:p>
          <a:p>
            <a:r>
              <a:rPr lang="en-US" dirty="0" smtClean="0">
                <a:solidFill>
                  <a:srgbClr val="FF0000"/>
                </a:solidFill>
              </a:rPr>
              <a:t>Department of Physics </a:t>
            </a:r>
          </a:p>
          <a:p>
            <a:r>
              <a:rPr lang="en-US" dirty="0" err="1" smtClean="0">
                <a:solidFill>
                  <a:srgbClr val="FF0000"/>
                </a:solidFill>
              </a:rPr>
              <a:t>Matoshree</a:t>
            </a:r>
            <a:r>
              <a:rPr lang="en-US" dirty="0" smtClean="0">
                <a:solidFill>
                  <a:srgbClr val="FF0000"/>
                </a:solidFill>
              </a:rPr>
              <a:t> </a:t>
            </a:r>
            <a:r>
              <a:rPr lang="en-US" dirty="0" err="1" smtClean="0">
                <a:solidFill>
                  <a:srgbClr val="FF0000"/>
                </a:solidFill>
              </a:rPr>
              <a:t>Vimalabai</a:t>
            </a:r>
            <a:r>
              <a:rPr lang="en-US" dirty="0" smtClean="0">
                <a:solidFill>
                  <a:srgbClr val="FF0000"/>
                </a:solidFill>
              </a:rPr>
              <a:t> </a:t>
            </a:r>
            <a:r>
              <a:rPr lang="en-US" dirty="0" err="1" smtClean="0">
                <a:solidFill>
                  <a:srgbClr val="FF0000"/>
                </a:solidFill>
              </a:rPr>
              <a:t>Deshmukh</a:t>
            </a:r>
            <a:r>
              <a:rPr lang="en-US" dirty="0" smtClean="0">
                <a:solidFill>
                  <a:srgbClr val="FF0000"/>
                </a:solidFill>
              </a:rPr>
              <a:t>, </a:t>
            </a:r>
            <a:r>
              <a:rPr lang="en-US" dirty="0" err="1" smtClean="0">
                <a:solidFill>
                  <a:srgbClr val="FF0000"/>
                </a:solidFill>
              </a:rPr>
              <a:t>Mahavidyalaya</a:t>
            </a:r>
            <a:r>
              <a:rPr lang="en-US" dirty="0" smtClean="0">
                <a:solidFill>
                  <a:srgbClr val="FF0000"/>
                </a:solidFill>
              </a:rPr>
              <a:t>, Amravati.</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685800"/>
            <a:ext cx="8229600" cy="5486400"/>
          </a:xfrm>
        </p:spPr>
        <p:txBody>
          <a:bodyPr>
            <a:noAutofit/>
          </a:bodyPr>
          <a:lstStyle/>
          <a:p>
            <a:r>
              <a:rPr lang="mr-IN" sz="2400" dirty="0" smtClean="0"/>
              <a:t>व्याख्या- “ ० आणि १ या अंकाच्या रूपातील इनपुट वर कार्य करणाऱ्या संगणकाला डिजिटल संगणक म्हणतात.”</a:t>
            </a:r>
          </a:p>
          <a:p>
            <a:pPr>
              <a:buNone/>
            </a:pPr>
            <a:r>
              <a:rPr lang="mr-IN" sz="2400" dirty="0" smtClean="0"/>
              <a:t> डिजिटल संगणक हे केवळ ० आणि १ च्या रूपातील माहितीचा वाचू शकतात. डिजिटल संगणका मध्ये कोणत्याही प्रकारचा दिलेला इनपुट क्म्पायलर द्वारे प्रोसेस होऊन मशीन लँग्वेज मध्ये बदलाविल्या जाते आणि त्यानंतर डिजिटल संगणक त्याचे आउट पुट मशीन लँग्वेज मध्ये देतो. त्याला पुन्हा प्रोसेस करून, वापरकर्त्याला समजेल त्याप्रमाणे संगणक आउट पुट दाखवितो. </a:t>
            </a:r>
          </a:p>
          <a:p>
            <a:pPr>
              <a:buNone/>
            </a:pPr>
            <a:r>
              <a:rPr lang="mr-IN" sz="2400" dirty="0" smtClean="0"/>
              <a:t>तसेच डिजिटल संगणका मध्ये १ व ० ची मालिका वापरून माहिती संग्रहित केल्या जाते.</a:t>
            </a:r>
          </a:p>
          <a:p>
            <a:pPr>
              <a:buNone/>
            </a:pPr>
            <a:r>
              <a:rPr lang="mr-IN" sz="2400" dirty="0" smtClean="0"/>
              <a:t>या संगणकाचा उपयोग सर्व ठिकाणी केल्या जातो. उदाहरणार्थ- घर, ऑफिस, रेल्वे, होटल, दुकान.</a:t>
            </a:r>
          </a:p>
          <a:p>
            <a:pPr>
              <a:buNone/>
            </a:pPr>
            <a:r>
              <a:rPr lang="mr-IN" sz="2400" dirty="0" smtClean="0"/>
              <a:t>डेस्क टॉप काम्प्युटर , लॅपटॉप, टॅबलेट, स्मार्टफोन हे डिजिटल संगणका चे     उदाहरण     आहेत.      </a:t>
            </a:r>
            <a:endParaRPr lang="en-US" sz="2400" dirty="0"/>
          </a:p>
        </p:txBody>
      </p:sp>
      <p:sp>
        <p:nvSpPr>
          <p:cNvPr id="3" name="Title 2"/>
          <p:cNvSpPr>
            <a:spLocks noGrp="1"/>
          </p:cNvSpPr>
          <p:nvPr>
            <p:ph type="title"/>
          </p:nvPr>
        </p:nvSpPr>
        <p:spPr>
          <a:xfrm>
            <a:off x="457200" y="274638"/>
            <a:ext cx="8229600" cy="411162"/>
          </a:xfrm>
        </p:spPr>
        <p:txBody>
          <a:bodyPr>
            <a:normAutofit/>
          </a:bodyPr>
          <a:lstStyle/>
          <a:p>
            <a:r>
              <a:rPr lang="mr-IN" sz="2000" dirty="0" smtClean="0"/>
              <a:t>२) डिजिटल कॅाम्प्युटर: </a:t>
            </a:r>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normAutofit lnSpcReduction="10000"/>
          </a:bodyPr>
          <a:lstStyle/>
          <a:p>
            <a:pPr>
              <a:buNone/>
            </a:pPr>
            <a:r>
              <a:rPr lang="mr-IN" dirty="0" smtClean="0"/>
              <a:t>व्याख्या- “</a:t>
            </a:r>
            <a:r>
              <a:rPr lang="mr-IN" dirty="0" smtClean="0">
                <a:solidFill>
                  <a:srgbClr val="FF0000"/>
                </a:solidFill>
              </a:rPr>
              <a:t>एनॅालॅाग</a:t>
            </a:r>
            <a:r>
              <a:rPr lang="en-US" dirty="0" smtClean="0">
                <a:solidFill>
                  <a:srgbClr val="FF0000"/>
                </a:solidFill>
              </a:rPr>
              <a:t> </a:t>
            </a:r>
            <a:r>
              <a:rPr lang="mr-IN" dirty="0" smtClean="0">
                <a:solidFill>
                  <a:srgbClr val="FF0000"/>
                </a:solidFill>
              </a:rPr>
              <a:t> आणि डिजिटल संगणकाच्या एकत्रित रुपाला </a:t>
            </a:r>
            <a:r>
              <a:rPr lang="mr-IN" sz="2800" dirty="0" smtClean="0"/>
              <a:t>हायब्रीड कॅाम्प्युटर म्हणतात.” </a:t>
            </a:r>
          </a:p>
          <a:p>
            <a:pPr>
              <a:buNone/>
            </a:pPr>
            <a:r>
              <a:rPr lang="mr-IN" dirty="0" smtClean="0"/>
              <a:t> </a:t>
            </a:r>
            <a:r>
              <a:rPr lang="mr-IN" sz="2800" dirty="0" smtClean="0"/>
              <a:t>हायब्रीड कॅाम्प्युटरला सुपर कॅाम्प्युटर सुद्धा म्हणतात. </a:t>
            </a:r>
          </a:p>
          <a:p>
            <a:pPr>
              <a:buNone/>
            </a:pPr>
            <a:r>
              <a:rPr lang="mr-IN" sz="2400" dirty="0" smtClean="0"/>
              <a:t>हायब्रीड अशी एक सिस्टम आहे जी </a:t>
            </a:r>
            <a:r>
              <a:rPr lang="mr-IN" dirty="0" smtClean="0">
                <a:solidFill>
                  <a:srgbClr val="FF0000"/>
                </a:solidFill>
              </a:rPr>
              <a:t>एनॅालॅाग</a:t>
            </a:r>
            <a:r>
              <a:rPr lang="en-US" dirty="0" smtClean="0">
                <a:solidFill>
                  <a:srgbClr val="FF0000"/>
                </a:solidFill>
              </a:rPr>
              <a:t> </a:t>
            </a:r>
            <a:r>
              <a:rPr lang="mr-IN" dirty="0" smtClean="0">
                <a:solidFill>
                  <a:srgbClr val="FF0000"/>
                </a:solidFill>
              </a:rPr>
              <a:t> आणि डिजिटल सिस्टम च्या घटकांनी मिळून तयार होते. त्यामुळे हि </a:t>
            </a:r>
            <a:r>
              <a:rPr lang="mr-IN" sz="2800" dirty="0" smtClean="0"/>
              <a:t>हायब्रीड कॅाम्प्युटर सिस्टम , इनपुट आणि आउट पुट दोन्ही मध्ये </a:t>
            </a:r>
            <a:r>
              <a:rPr lang="mr-IN" dirty="0" smtClean="0">
                <a:solidFill>
                  <a:srgbClr val="FF0000"/>
                </a:solidFill>
              </a:rPr>
              <a:t>एनॅालॅाग</a:t>
            </a:r>
            <a:r>
              <a:rPr lang="en-US" dirty="0" smtClean="0">
                <a:solidFill>
                  <a:srgbClr val="FF0000"/>
                </a:solidFill>
              </a:rPr>
              <a:t> </a:t>
            </a:r>
            <a:r>
              <a:rPr lang="mr-IN" dirty="0" smtClean="0">
                <a:solidFill>
                  <a:srgbClr val="FF0000"/>
                </a:solidFill>
              </a:rPr>
              <a:t> आणि डिजिटल सिग्नल घेण्यासाठी सक्षम असतात. </a:t>
            </a:r>
          </a:p>
          <a:p>
            <a:pPr>
              <a:buNone/>
            </a:pPr>
            <a:r>
              <a:rPr lang="mr-IN" dirty="0" smtClean="0">
                <a:solidFill>
                  <a:srgbClr val="FF0000"/>
                </a:solidFill>
              </a:rPr>
              <a:t>		कोणत्याही अवघड प्रश्नाचे उत्तर किंवा मोजमाप करण्यासाठी ह्या </a:t>
            </a:r>
            <a:r>
              <a:rPr lang="mr-IN" sz="2400" dirty="0" smtClean="0"/>
              <a:t>हायब्रीड कॅाम्प्युटर ची निर्मिती केलेली आहे. कारण ह्या प्रकारच्या  कॅाम्प्युटर मध्ये,  दोन्ही कॅाम्प्युटर च्या गुणांचे एकत्रीकरण असते. त्यामुळे हे  कॅाम्प्युटर महाग असतात आणि कोणत्याही अवघड समस्येचे उत्तर देतात. </a:t>
            </a:r>
            <a:endParaRPr lang="en-US" dirty="0"/>
          </a:p>
        </p:txBody>
      </p:sp>
      <p:sp>
        <p:nvSpPr>
          <p:cNvPr id="3" name="Title 2"/>
          <p:cNvSpPr>
            <a:spLocks noGrp="1"/>
          </p:cNvSpPr>
          <p:nvPr>
            <p:ph type="title"/>
          </p:nvPr>
        </p:nvSpPr>
        <p:spPr>
          <a:xfrm>
            <a:off x="457200" y="274638"/>
            <a:ext cx="8229600" cy="334962"/>
          </a:xfrm>
        </p:spPr>
        <p:txBody>
          <a:bodyPr>
            <a:normAutofit fontScale="90000"/>
          </a:bodyPr>
          <a:lstStyle/>
          <a:p>
            <a:r>
              <a:rPr lang="mr-IN" sz="1800" dirty="0" smtClean="0"/>
              <a:t>३) हायब्रीड कॅाम्प्युटर :   </a:t>
            </a: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8600"/>
            <a:ext cx="8229600" cy="6172200"/>
          </a:xfrm>
        </p:spPr>
        <p:txBody>
          <a:bodyPr/>
          <a:lstStyle/>
          <a:p>
            <a:pPr>
              <a:buNone/>
            </a:pPr>
            <a:r>
              <a:rPr lang="mr-IN" sz="2400" dirty="0" smtClean="0"/>
              <a:t>हायब्रीड कॅाम्प्युटर अति वेगाने आणि अचूक उत्तर देतात. </a:t>
            </a:r>
            <a:r>
              <a:rPr lang="mr-IN" dirty="0" smtClean="0"/>
              <a:t>एनॅालॅाग</a:t>
            </a:r>
            <a:r>
              <a:rPr lang="en-US" dirty="0" smtClean="0"/>
              <a:t> </a:t>
            </a:r>
            <a:r>
              <a:rPr lang="mr-IN" sz="2800" dirty="0" smtClean="0"/>
              <a:t>कॅाम्प्युटर सिस्टम इक्वेशन चे उत्तर लवकर देतात परंतु त्यात अचूकता नसते</a:t>
            </a:r>
            <a:r>
              <a:rPr lang="mr-IN" dirty="0" smtClean="0"/>
              <a:t> आणि डिजिटल </a:t>
            </a:r>
            <a:r>
              <a:rPr lang="mr-IN" sz="2800" dirty="0" smtClean="0"/>
              <a:t>कॅाम्प्युटर</a:t>
            </a:r>
            <a:r>
              <a:rPr lang="mr-IN" dirty="0" smtClean="0"/>
              <a:t> सिस्टम १००% अचूक उत्तर देते परंतु कॅल्कुलेशन करिता खूप वेळ लागतो. </a:t>
            </a:r>
            <a:r>
              <a:rPr lang="mr-IN" sz="2800" dirty="0" smtClean="0"/>
              <a:t>हायब्रीड कॅाम्प्युटर सिस्टम या दोन्ही कमतरता पूर्ण पने दूर करते.  त्यामुळे हायब्रीड कॅाम्प्युटर सिस्टम चा उपयोग त्या ठिकाणी करतात, ज्या ठिकाणी ठिकाणी ज्यास्त प्रमाणात </a:t>
            </a:r>
            <a:r>
              <a:rPr lang="mr-IN" sz="2400" dirty="0" smtClean="0"/>
              <a:t>इक्वेशन सोडविण्याची आवश्यकता आहे. </a:t>
            </a:r>
          </a:p>
          <a:p>
            <a:pPr>
              <a:buNone/>
            </a:pPr>
            <a:r>
              <a:rPr lang="mr-IN" dirty="0" smtClean="0"/>
              <a:t>उदाहरणार्थ- १) रोग्याचे ब्लड प्रेशर, ह्र्दयाचे ठोके मोजण्यासाठी एनॅालॅाग उपकरणाचा उपयोग आणि त्याचे आउट पुट डिजिटल रुपात पाहण्यासाठी डिजिटल </a:t>
            </a:r>
            <a:r>
              <a:rPr lang="mr-IN" sz="2400" dirty="0" smtClean="0"/>
              <a:t>कॅाम्प्युटर चा उपयोग केला तर </a:t>
            </a:r>
            <a:r>
              <a:rPr lang="mr-IN" dirty="0" smtClean="0">
                <a:solidFill>
                  <a:srgbClr val="FF0000"/>
                </a:solidFill>
              </a:rPr>
              <a:t> </a:t>
            </a:r>
            <a:r>
              <a:rPr lang="mr-IN" sz="2400" dirty="0" smtClean="0"/>
              <a:t>कॅाम्प्युटर स्क्रीन वर आकड्याचा रुपात </a:t>
            </a:r>
            <a:r>
              <a:rPr lang="mr-IN" dirty="0" smtClean="0"/>
              <a:t>ह्र्दयाचे ठोके मोजता येतील.</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066800"/>
            <a:ext cx="8229600" cy="5410200"/>
          </a:xfrm>
        </p:spPr>
        <p:txBody>
          <a:bodyPr>
            <a:normAutofit fontScale="47500" lnSpcReduction="20000"/>
          </a:bodyPr>
          <a:lstStyle/>
          <a:p>
            <a:pPr>
              <a:buNone/>
            </a:pPr>
            <a:r>
              <a:rPr lang="mr-IN" dirty="0" smtClean="0"/>
              <a:t>१) सुपर</a:t>
            </a:r>
            <a:r>
              <a:rPr lang="mr-IN" dirty="0" smtClean="0">
                <a:solidFill>
                  <a:srgbClr val="FF0000"/>
                </a:solidFill>
              </a:rPr>
              <a:t> </a:t>
            </a:r>
            <a:r>
              <a:rPr lang="mr-IN" sz="2400" dirty="0" smtClean="0"/>
              <a:t>कॅाम्प्युटर (महासंगणक):-</a:t>
            </a:r>
          </a:p>
          <a:p>
            <a:pPr>
              <a:buNone/>
            </a:pPr>
            <a:r>
              <a:rPr lang="mr-IN" dirty="0" smtClean="0"/>
              <a:t> </a:t>
            </a:r>
          </a:p>
          <a:p>
            <a:pPr>
              <a:buNone/>
            </a:pPr>
            <a:endParaRPr lang="mr-IN" dirty="0" smtClean="0"/>
          </a:p>
          <a:p>
            <a:pPr>
              <a:buNone/>
            </a:pPr>
            <a:endParaRPr lang="mr-IN" dirty="0" smtClean="0"/>
          </a:p>
          <a:p>
            <a:pPr>
              <a:buNone/>
            </a:pPr>
            <a:endParaRPr lang="mr-IN" dirty="0" smtClean="0"/>
          </a:p>
          <a:p>
            <a:pPr>
              <a:buNone/>
            </a:pPr>
            <a:endParaRPr lang="mr-IN" dirty="0" smtClean="0"/>
          </a:p>
          <a:p>
            <a:pPr>
              <a:buNone/>
            </a:pPr>
            <a:r>
              <a:rPr lang="mr-IN" dirty="0" smtClean="0"/>
              <a:t>                 </a:t>
            </a:r>
          </a:p>
          <a:p>
            <a:pPr>
              <a:buNone/>
            </a:pPr>
            <a:endParaRPr lang="mr-IN" dirty="0" smtClean="0"/>
          </a:p>
          <a:p>
            <a:pPr>
              <a:buNone/>
            </a:pPr>
            <a:endParaRPr lang="mr-IN" dirty="0" smtClean="0"/>
          </a:p>
          <a:p>
            <a:pPr>
              <a:buNone/>
            </a:pPr>
            <a:r>
              <a:rPr lang="mr-IN" dirty="0" smtClean="0"/>
              <a:t>                   </a:t>
            </a:r>
          </a:p>
          <a:p>
            <a:pPr>
              <a:buNone/>
            </a:pPr>
            <a:endParaRPr lang="mr-IN" dirty="0" smtClean="0"/>
          </a:p>
          <a:p>
            <a:pPr>
              <a:buNone/>
            </a:pPr>
            <a:r>
              <a:rPr lang="mr-IN" dirty="0" smtClean="0"/>
              <a:t>                                   आकृती: सुपर</a:t>
            </a:r>
            <a:r>
              <a:rPr lang="mr-IN" dirty="0" smtClean="0">
                <a:solidFill>
                  <a:srgbClr val="FF0000"/>
                </a:solidFill>
              </a:rPr>
              <a:t> </a:t>
            </a:r>
            <a:r>
              <a:rPr lang="mr-IN" sz="2800" dirty="0" smtClean="0"/>
              <a:t>कॅाम्प्युटर</a:t>
            </a:r>
          </a:p>
          <a:p>
            <a:pPr>
              <a:buNone/>
            </a:pPr>
            <a:r>
              <a:rPr lang="mr-IN" sz="3300" dirty="0" smtClean="0"/>
              <a:t>दुसऱ्या कॅाम्प्युटर च्या तुलनेत ह्या कॅाम्प्युटर चा आकार खूप मोठा असतो. जगातील पहिला सुपर</a:t>
            </a:r>
            <a:r>
              <a:rPr lang="mr-IN" sz="3300" dirty="0" smtClean="0">
                <a:solidFill>
                  <a:srgbClr val="FF0000"/>
                </a:solidFill>
              </a:rPr>
              <a:t> </a:t>
            </a:r>
            <a:r>
              <a:rPr lang="mr-IN" sz="3300" dirty="0" smtClean="0"/>
              <a:t>कॅाम्प्युटर “ क्रे रिसर्च कंपनी” व्दारे १९७६ मध्ये ‘क्रे -१’ हा विकसित केला. हा सर्वात शक्तिशाली संगणकाचा प्रकार आहे आणि तचा स्पीड खूप अधिक असतो. भारताने आपला स्वनिर्मित सुपर</a:t>
            </a:r>
            <a:r>
              <a:rPr lang="mr-IN" sz="3300" dirty="0" smtClean="0">
                <a:solidFill>
                  <a:srgbClr val="FF0000"/>
                </a:solidFill>
              </a:rPr>
              <a:t> </a:t>
            </a:r>
            <a:r>
              <a:rPr lang="mr-IN" sz="3300" dirty="0" smtClean="0"/>
              <a:t>कॅाम्प्युटर </a:t>
            </a:r>
            <a:r>
              <a:rPr lang="en-US" sz="3300" dirty="0" smtClean="0"/>
              <a:t>PARAM-1000 </a:t>
            </a:r>
            <a:r>
              <a:rPr lang="mr-IN" sz="3300" dirty="0" smtClean="0"/>
              <a:t>हा २००३ मध्ये बनविला. </a:t>
            </a:r>
          </a:p>
          <a:p>
            <a:pPr>
              <a:buNone/>
            </a:pPr>
            <a:r>
              <a:rPr lang="mr-IN" sz="3300" dirty="0" smtClean="0"/>
              <a:t>ह्या सुपर</a:t>
            </a:r>
            <a:r>
              <a:rPr lang="mr-IN" sz="3300" dirty="0" smtClean="0">
                <a:solidFill>
                  <a:srgbClr val="FF0000"/>
                </a:solidFill>
              </a:rPr>
              <a:t> </a:t>
            </a:r>
            <a:r>
              <a:rPr lang="mr-IN" sz="3300" dirty="0" smtClean="0"/>
              <a:t>कॅाम्प्युटर मध्ये अनेक सी.पी.यु. एका समांतर क्रमाने ल्यावल्या जातात त्यामुळे त्याची कार्य करण्याची क्षमता खूप अधिक असते. </a:t>
            </a:r>
          </a:p>
          <a:p>
            <a:pPr>
              <a:buNone/>
            </a:pPr>
            <a:r>
              <a:rPr lang="mr-IN" sz="3300" dirty="0" smtClean="0"/>
              <a:t>उदाहरणार्थ- अवकाश शोध मोहिमेवर नियंत्रण ठेवण्यासाठी नासा हि संस्था सुपर</a:t>
            </a:r>
            <a:r>
              <a:rPr lang="mr-IN" sz="3300" dirty="0" smtClean="0">
                <a:solidFill>
                  <a:srgbClr val="FF0000"/>
                </a:solidFill>
              </a:rPr>
              <a:t> </a:t>
            </a:r>
            <a:r>
              <a:rPr lang="mr-IN" sz="3300" dirty="0" smtClean="0"/>
              <a:t>कॅाम्प्युटर  चा वापर करते. तसेच हवामानाची माहिती औषधी निर्माण आणि परमाणु शक्ती नियंत्रण इत्यादी कामाकरिता ह्याचा उपयोग होतो. तसेच हाय रीसालूशन आणि एक्शन मुव्ही बनविण्यासाठी, युद्धासाठी ह्या कॅाम्प्युटर चा उपयोग होतो. </a:t>
            </a:r>
            <a:endParaRPr lang="en-US" sz="3300" dirty="0"/>
          </a:p>
        </p:txBody>
      </p:sp>
      <p:sp>
        <p:nvSpPr>
          <p:cNvPr id="3" name="Title 2"/>
          <p:cNvSpPr>
            <a:spLocks noGrp="1"/>
          </p:cNvSpPr>
          <p:nvPr>
            <p:ph type="title"/>
          </p:nvPr>
        </p:nvSpPr>
        <p:spPr>
          <a:xfrm>
            <a:off x="457200" y="152400"/>
            <a:ext cx="8229600" cy="838200"/>
          </a:xfrm>
        </p:spPr>
        <p:txBody>
          <a:bodyPr>
            <a:normAutofit/>
          </a:bodyPr>
          <a:lstStyle/>
          <a:p>
            <a:r>
              <a:rPr lang="mr-IN" sz="2400" dirty="0" smtClean="0"/>
              <a:t>डिव्हाइस च्या आकार आणि कार्यशक्ती वर  आधारित कॅाम्प्युटर चे  प्रकार : किंवा </a:t>
            </a:r>
            <a:r>
              <a:rPr lang="mr-IN" sz="2400" dirty="0" smtClean="0">
                <a:solidFill>
                  <a:srgbClr val="FF0000"/>
                </a:solidFill>
              </a:rPr>
              <a:t>डिजिटल </a:t>
            </a:r>
            <a:r>
              <a:rPr lang="mr-IN" sz="2400" dirty="0" smtClean="0"/>
              <a:t>कॅाम्प्युटर चे प्रकार: </a:t>
            </a:r>
            <a:endParaRPr lang="en-US" sz="2400" dirty="0"/>
          </a:p>
        </p:txBody>
      </p:sp>
      <p:pic>
        <p:nvPicPr>
          <p:cNvPr id="4" name="Picture 3" descr="G:\Matoshree vimalabai deshmukh colle. amvt\C. A. SEME -III BOOK\SUPER COMPUTER.jpg"/>
          <p:cNvPicPr/>
          <p:nvPr/>
        </p:nvPicPr>
        <p:blipFill>
          <a:blip r:embed="rId2"/>
          <a:srcRect/>
          <a:stretch>
            <a:fillRect/>
          </a:stretch>
        </p:blipFill>
        <p:spPr bwMode="auto">
          <a:xfrm>
            <a:off x="3276600" y="1524000"/>
            <a:ext cx="2276475" cy="2133898"/>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685800"/>
            <a:ext cx="8229600" cy="5791200"/>
          </a:xfrm>
        </p:spPr>
        <p:txBody>
          <a:bodyPr>
            <a:normAutofit fontScale="70000" lnSpcReduction="20000"/>
          </a:bodyPr>
          <a:lstStyle/>
          <a:p>
            <a:pPr>
              <a:buNone/>
            </a:pPr>
            <a:endParaRPr lang="mr-IN" dirty="0" smtClean="0"/>
          </a:p>
          <a:p>
            <a:pPr>
              <a:buNone/>
            </a:pPr>
            <a:endParaRPr lang="mr-IN" dirty="0" smtClean="0"/>
          </a:p>
          <a:p>
            <a:pPr>
              <a:buNone/>
            </a:pPr>
            <a:endParaRPr lang="mr-IN" dirty="0" smtClean="0"/>
          </a:p>
          <a:p>
            <a:pPr>
              <a:buNone/>
            </a:pPr>
            <a:endParaRPr lang="mr-IN" dirty="0" smtClean="0"/>
          </a:p>
          <a:p>
            <a:pPr>
              <a:buNone/>
            </a:pPr>
            <a:r>
              <a:rPr lang="mr-IN" dirty="0" smtClean="0"/>
              <a:t>         </a:t>
            </a:r>
          </a:p>
          <a:p>
            <a:pPr>
              <a:buNone/>
            </a:pPr>
            <a:endParaRPr lang="mr-IN" dirty="0" smtClean="0"/>
          </a:p>
          <a:p>
            <a:pPr>
              <a:buNone/>
            </a:pPr>
            <a:endParaRPr lang="mr-IN" dirty="0" smtClean="0"/>
          </a:p>
          <a:p>
            <a:pPr>
              <a:buNone/>
            </a:pPr>
            <a:r>
              <a:rPr lang="mr-IN" dirty="0" smtClean="0"/>
              <a:t>              आकृती: </a:t>
            </a:r>
            <a:r>
              <a:rPr lang="mr-IN" sz="2800" dirty="0" smtClean="0"/>
              <a:t>मेनफ्रेम कॅाम्प्युटर</a:t>
            </a:r>
            <a:endParaRPr lang="mr-IN" dirty="0" smtClean="0"/>
          </a:p>
          <a:p>
            <a:pPr>
              <a:buNone/>
            </a:pPr>
            <a:r>
              <a:rPr lang="mr-IN" sz="2800" dirty="0" smtClean="0"/>
              <a:t> ह्या कॅाम्प्युटर चा आकार सुपर</a:t>
            </a:r>
            <a:r>
              <a:rPr lang="mr-IN" sz="2800" dirty="0" smtClean="0">
                <a:solidFill>
                  <a:srgbClr val="FF0000"/>
                </a:solidFill>
              </a:rPr>
              <a:t> </a:t>
            </a:r>
            <a:r>
              <a:rPr lang="mr-IN" sz="2800" dirty="0" smtClean="0"/>
              <a:t>कॅाम्प्युटर पेक्षा लहान असतो आणि  </a:t>
            </a:r>
            <a:r>
              <a:rPr lang="mr-IN" dirty="0" smtClean="0"/>
              <a:t>ह्या </a:t>
            </a:r>
            <a:r>
              <a:rPr lang="mr-IN" sz="2800" dirty="0" smtClean="0"/>
              <a:t>कॅाम्प्युटर ची स्पीड आणि मेमरी मायक्रोकॅाम्प्युटर</a:t>
            </a:r>
          </a:p>
          <a:p>
            <a:pPr>
              <a:buNone/>
            </a:pPr>
            <a:r>
              <a:rPr lang="mr-IN" dirty="0" smtClean="0"/>
              <a:t>आणि मिनी</a:t>
            </a:r>
            <a:r>
              <a:rPr lang="mr-IN" sz="2800" dirty="0" smtClean="0"/>
              <a:t>कॅाम्प्युटर पेक्षा जास्त पन सुपर</a:t>
            </a:r>
            <a:r>
              <a:rPr lang="mr-IN" sz="2800" dirty="0" smtClean="0">
                <a:solidFill>
                  <a:srgbClr val="FF0000"/>
                </a:solidFill>
              </a:rPr>
              <a:t> </a:t>
            </a:r>
            <a:r>
              <a:rPr lang="mr-IN" sz="2800" dirty="0" smtClean="0"/>
              <a:t>कॅाम्प्युटर पेक्षा कमी असते. परंतु उत्तम डाटा संचयन करण्यास सक्षम आहेत. हा कॅाम्प्युटर वातानुकुलीत जागेत वापरला जातो. डाटा संग्रहित करण्यासाठी (</a:t>
            </a:r>
            <a:r>
              <a:rPr lang="en-US" sz="2800" dirty="0" smtClean="0"/>
              <a:t>Centralized data storage) </a:t>
            </a:r>
            <a:r>
              <a:rPr lang="mr-IN" sz="2800" dirty="0" smtClean="0"/>
              <a:t>ह्या प्रकारच्या संगणकाचा वापर केला जातो. </a:t>
            </a:r>
          </a:p>
          <a:p>
            <a:pPr>
              <a:buNone/>
            </a:pPr>
            <a:r>
              <a:rPr lang="mr-IN" sz="2800" dirty="0" smtClean="0"/>
              <a:t>उदाहरणार्थ- विमा कंपनी, जनगणना विभाग, आर्थिक प्रक्रिया </a:t>
            </a:r>
          </a:p>
          <a:p>
            <a:pPr>
              <a:buNone/>
            </a:pPr>
            <a:r>
              <a:rPr lang="mr-IN" sz="2800" dirty="0" smtClean="0"/>
              <a:t>यावर एकपेक्षा जास्त व्यक्ती वेगवेगळी कामे करू शकतात.( </a:t>
            </a:r>
            <a:r>
              <a:rPr lang="en-US" sz="2800" dirty="0" smtClean="0"/>
              <a:t>WAN- Wide Area Network)</a:t>
            </a:r>
            <a:r>
              <a:rPr lang="mr-IN" sz="2800" dirty="0" smtClean="0"/>
              <a:t> </a:t>
            </a:r>
          </a:p>
          <a:p>
            <a:pPr>
              <a:buNone/>
            </a:pPr>
            <a:r>
              <a:rPr lang="mr-IN" sz="2800" dirty="0" smtClean="0"/>
              <a:t>ह्याचा उपयोग पेमेंट डीटेल्स ठेवण्याकरिता , बिल पेमेंट करण्याकरिता, कर्मचाऱ्यांचे पगार करण्याकरिता होतो.  </a:t>
            </a:r>
            <a:endParaRPr lang="en-US" dirty="0"/>
          </a:p>
        </p:txBody>
      </p:sp>
      <p:sp>
        <p:nvSpPr>
          <p:cNvPr id="3" name="Title 2"/>
          <p:cNvSpPr>
            <a:spLocks noGrp="1"/>
          </p:cNvSpPr>
          <p:nvPr>
            <p:ph type="title"/>
          </p:nvPr>
        </p:nvSpPr>
        <p:spPr>
          <a:xfrm>
            <a:off x="457200" y="152400"/>
            <a:ext cx="8229600" cy="457200"/>
          </a:xfrm>
        </p:spPr>
        <p:txBody>
          <a:bodyPr>
            <a:normAutofit/>
          </a:bodyPr>
          <a:lstStyle/>
          <a:p>
            <a:r>
              <a:rPr lang="mr-IN" sz="2000" dirty="0" smtClean="0"/>
              <a:t>२) मेनफ्रेम कॅाम्प्युटर: </a:t>
            </a:r>
            <a:endParaRPr lang="en-US" sz="2000" dirty="0"/>
          </a:p>
        </p:txBody>
      </p:sp>
      <p:pic>
        <p:nvPicPr>
          <p:cNvPr id="4" name="Picture 3" descr="G:\Matoshree vimalabai deshmukh colle. amvt\C. A. SEME -III BOOK\MAIN FRAME COMPUTER.jpg"/>
          <p:cNvPicPr/>
          <p:nvPr/>
        </p:nvPicPr>
        <p:blipFill>
          <a:blip r:embed="rId2"/>
          <a:srcRect/>
          <a:stretch>
            <a:fillRect/>
          </a:stretch>
        </p:blipFill>
        <p:spPr bwMode="auto">
          <a:xfrm>
            <a:off x="2895600" y="762000"/>
            <a:ext cx="2333625" cy="1849398"/>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152400"/>
            <a:ext cx="8229600" cy="411162"/>
          </a:xfrm>
        </p:spPr>
        <p:txBody>
          <a:bodyPr>
            <a:normAutofit fontScale="90000"/>
          </a:bodyPr>
          <a:lstStyle/>
          <a:p>
            <a:r>
              <a:rPr lang="mr-IN" sz="2000" dirty="0" smtClean="0"/>
              <a:t>३) मिनी कॅाम्प्युटर:</a:t>
            </a:r>
            <a:r>
              <a:rPr lang="mr-IN" dirty="0" smtClean="0"/>
              <a:t>   </a:t>
            </a:r>
            <a:endParaRPr lang="en-US" dirty="0"/>
          </a:p>
        </p:txBody>
      </p:sp>
      <p:sp>
        <p:nvSpPr>
          <p:cNvPr id="5" name="Content Placeholder 4"/>
          <p:cNvSpPr>
            <a:spLocks noGrp="1"/>
          </p:cNvSpPr>
          <p:nvPr>
            <p:ph idx="1"/>
          </p:nvPr>
        </p:nvSpPr>
        <p:spPr>
          <a:xfrm>
            <a:off x="457200" y="685800"/>
            <a:ext cx="8229600" cy="5321491"/>
          </a:xfrm>
        </p:spPr>
        <p:txBody>
          <a:bodyPr>
            <a:normAutofit fontScale="85000" lnSpcReduction="20000"/>
          </a:bodyPr>
          <a:lstStyle/>
          <a:p>
            <a:pPr>
              <a:buNone/>
            </a:pPr>
            <a:endParaRPr lang="mr-IN" dirty="0" smtClean="0"/>
          </a:p>
          <a:p>
            <a:pPr>
              <a:buNone/>
            </a:pPr>
            <a:endParaRPr lang="mr-IN" dirty="0" smtClean="0"/>
          </a:p>
          <a:p>
            <a:pPr>
              <a:buNone/>
            </a:pPr>
            <a:endParaRPr lang="mr-IN" dirty="0" smtClean="0"/>
          </a:p>
          <a:p>
            <a:pPr>
              <a:buNone/>
            </a:pPr>
            <a:endParaRPr lang="mr-IN" dirty="0" smtClean="0"/>
          </a:p>
          <a:p>
            <a:pPr>
              <a:buNone/>
            </a:pPr>
            <a:r>
              <a:rPr lang="mr-IN" dirty="0" smtClean="0"/>
              <a:t>       </a:t>
            </a:r>
          </a:p>
          <a:p>
            <a:pPr>
              <a:buNone/>
            </a:pPr>
            <a:r>
              <a:rPr lang="mr-IN" dirty="0" smtClean="0"/>
              <a:t>      </a:t>
            </a:r>
          </a:p>
          <a:p>
            <a:pPr>
              <a:buNone/>
            </a:pPr>
            <a:endParaRPr lang="mr-IN" dirty="0" smtClean="0"/>
          </a:p>
          <a:p>
            <a:pPr>
              <a:buNone/>
            </a:pPr>
            <a:r>
              <a:rPr lang="mr-IN" dirty="0" smtClean="0"/>
              <a:t>          आकृती: </a:t>
            </a:r>
            <a:r>
              <a:rPr lang="mr-IN" sz="2800" dirty="0" smtClean="0"/>
              <a:t>मिनी कॅाम्प्युटर         </a:t>
            </a:r>
          </a:p>
          <a:p>
            <a:pPr>
              <a:buNone/>
            </a:pPr>
            <a:r>
              <a:rPr lang="mr-IN" sz="2400" dirty="0" smtClean="0"/>
              <a:t>मिनी कॅाम्प्युटर, ज्याला मिड-रेंज कॅाम्प्युटर असेही म्हणतात, ते रेफ्रिजरेटर च्या आकाराचे मशीन आहे. </a:t>
            </a:r>
          </a:p>
          <a:p>
            <a:pPr>
              <a:buNone/>
            </a:pPr>
            <a:r>
              <a:rPr lang="mr-IN" sz="2400" dirty="0" smtClean="0"/>
              <a:t>		ह्या मिनी कॅाम्प्युटरची मेमरी व स्पीड मायक्रो कॅाम्प्युटर पेक्षा जास्त परतू मेनफ्रेम कॅाम्प्युटर पेक्षा कमी असते. हा  कॅाम्प्युटर आकाराने मायक्रो </a:t>
            </a:r>
            <a:r>
              <a:rPr lang="mr-IN" sz="2800" dirty="0" smtClean="0"/>
              <a:t>कॅाम्प्युटर पेक्षा मोठा आणि मेनफ्रेम कॅाम्प्युटर पेक्षा लहान असतो.एका वेळेस एका पेक्षा जास्त व्यक्ती वेगवेगळे कार्य करू शकतात.</a:t>
            </a:r>
          </a:p>
          <a:p>
            <a:pPr>
              <a:buNone/>
            </a:pPr>
            <a:r>
              <a:rPr lang="mr-IN" sz="2800" dirty="0" smtClean="0"/>
              <a:t> ह्या कॅाम्प्युटर चा उपयोग कंपनीचे डाटाबेस स्टोअर करण्यासाठी आणि दुसरे महत्वपूर्ण कार्य करण्यासाठी करतात. </a:t>
            </a:r>
          </a:p>
          <a:p>
            <a:pPr>
              <a:buNone/>
            </a:pPr>
            <a:endParaRPr lang="mr-IN" sz="2800" dirty="0" smtClean="0"/>
          </a:p>
          <a:p>
            <a:pPr>
              <a:buNone/>
            </a:pPr>
            <a:endParaRPr lang="mr-IN" sz="2800" dirty="0" smtClean="0"/>
          </a:p>
          <a:p>
            <a:pPr>
              <a:buNone/>
            </a:pPr>
            <a:endParaRPr lang="mr-IN" sz="2800" dirty="0" smtClean="0"/>
          </a:p>
          <a:p>
            <a:pPr>
              <a:buNone/>
            </a:pPr>
            <a:endParaRPr lang="en-US" dirty="0"/>
          </a:p>
        </p:txBody>
      </p:sp>
      <p:pic>
        <p:nvPicPr>
          <p:cNvPr id="6" name="Picture 5"/>
          <p:cNvPicPr/>
          <p:nvPr/>
        </p:nvPicPr>
        <p:blipFill>
          <a:blip r:embed="rId2"/>
          <a:srcRect/>
          <a:stretch>
            <a:fillRect/>
          </a:stretch>
        </p:blipFill>
        <p:spPr bwMode="auto">
          <a:xfrm>
            <a:off x="3200400" y="914400"/>
            <a:ext cx="1524000" cy="19050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715000"/>
          </a:xfrm>
        </p:spPr>
        <p:txBody>
          <a:bodyPr>
            <a:normAutofit fontScale="62500" lnSpcReduction="20000"/>
          </a:bodyPr>
          <a:lstStyle/>
          <a:p>
            <a:pPr>
              <a:buNone/>
            </a:pPr>
            <a:endParaRPr lang="mr-IN" dirty="0" smtClean="0"/>
          </a:p>
          <a:p>
            <a:pPr>
              <a:buNone/>
            </a:pPr>
            <a:endParaRPr lang="mr-IN" dirty="0" smtClean="0"/>
          </a:p>
          <a:p>
            <a:pPr>
              <a:buNone/>
            </a:pPr>
            <a:endParaRPr lang="mr-IN" dirty="0" smtClean="0"/>
          </a:p>
          <a:p>
            <a:pPr>
              <a:buNone/>
            </a:pPr>
            <a:endParaRPr lang="mr-IN" dirty="0" smtClean="0"/>
          </a:p>
          <a:p>
            <a:pPr>
              <a:buNone/>
            </a:pPr>
            <a:r>
              <a:rPr lang="mr-IN" dirty="0" smtClean="0"/>
              <a:t>    </a:t>
            </a:r>
          </a:p>
          <a:p>
            <a:pPr>
              <a:buNone/>
            </a:pPr>
            <a:endParaRPr lang="mr-IN" dirty="0" smtClean="0"/>
          </a:p>
          <a:p>
            <a:pPr>
              <a:buNone/>
            </a:pPr>
            <a:endParaRPr lang="mr-IN" dirty="0" smtClean="0"/>
          </a:p>
          <a:p>
            <a:pPr>
              <a:buNone/>
            </a:pPr>
            <a:r>
              <a:rPr lang="mr-IN" dirty="0" smtClean="0"/>
              <a:t>                         आकृती: </a:t>
            </a:r>
            <a:r>
              <a:rPr lang="mr-IN" sz="2800" dirty="0" smtClean="0"/>
              <a:t>मायक्रो कॅाम्प्युटर</a:t>
            </a:r>
          </a:p>
          <a:p>
            <a:pPr>
              <a:buNone/>
            </a:pPr>
            <a:r>
              <a:rPr lang="mr-IN" sz="2800" dirty="0" smtClean="0"/>
              <a:t> </a:t>
            </a:r>
            <a:r>
              <a:rPr lang="mr-IN" sz="2600" dirty="0" smtClean="0"/>
              <a:t>मायक्रो कॅाम्प्युटर सर्वात कमी शक्तिशाली परंतु सर्वात जास्त प्रमाणात वापरला जाणारा आणि वेगाने वाढणाऱ्या प्रकारचा संगणक आहे. हा कॅाम्प्युटर इतर प्रकारच्या तुलनेत आकारणी लहान आहे. १९७० मध्ये इंटेल कंपनी व्दारे मायक्रोप्रोसेसर तयार केला गेला. हा कॅाम्प्युटर मायक्रोप्रोसेसर तंत्रज्ञानावर आधारित आहे म्हणून त्याला </a:t>
            </a:r>
          </a:p>
          <a:p>
            <a:pPr>
              <a:buNone/>
            </a:pPr>
            <a:r>
              <a:rPr lang="mr-IN" sz="2600" dirty="0" smtClean="0"/>
              <a:t> मायक्रो कॅाम्प्युटर म्हणतात. यावर एका वेळेला एकच व्यक्ती काम करू शकतो. </a:t>
            </a:r>
          </a:p>
          <a:p>
            <a:pPr>
              <a:buNone/>
            </a:pPr>
            <a:r>
              <a:rPr lang="mr-IN" sz="2600" dirty="0" smtClean="0"/>
              <a:t>मायक्रो कॅाम्प्युटर चे पाच  प्रकार आहेत-</a:t>
            </a:r>
          </a:p>
          <a:p>
            <a:pPr>
              <a:buNone/>
            </a:pPr>
            <a:r>
              <a:rPr lang="mr-IN" sz="2600" dirty="0" smtClean="0"/>
              <a:t>१) डेस्कटॅाप कॅाम्प्युटर </a:t>
            </a:r>
          </a:p>
          <a:p>
            <a:pPr>
              <a:buNone/>
            </a:pPr>
            <a:r>
              <a:rPr lang="mr-IN" sz="2600" dirty="0" smtClean="0"/>
              <a:t>२) टॅब्लेट पी. सी. </a:t>
            </a:r>
          </a:p>
          <a:p>
            <a:pPr>
              <a:buNone/>
            </a:pPr>
            <a:r>
              <a:rPr lang="mr-IN" sz="2600" dirty="0" smtClean="0"/>
              <a:t>३) पॉकेट कॅाम्प्युटर </a:t>
            </a:r>
          </a:p>
          <a:p>
            <a:pPr>
              <a:buNone/>
            </a:pPr>
            <a:r>
              <a:rPr lang="mr-IN" sz="2600" dirty="0" smtClean="0"/>
              <a:t>४) नोट बुक कॅाम्प्युटर</a:t>
            </a:r>
          </a:p>
          <a:p>
            <a:pPr>
              <a:buNone/>
            </a:pPr>
            <a:r>
              <a:rPr lang="mr-IN" sz="2600" dirty="0" smtClean="0"/>
              <a:t>५)  पॅाम टॅाप कॅाम्प्युटर </a:t>
            </a:r>
            <a:endParaRPr lang="en-US" sz="2600" dirty="0" smtClean="0"/>
          </a:p>
          <a:p>
            <a:pPr>
              <a:buNone/>
            </a:pPr>
            <a:endParaRPr lang="mr-IN" sz="2600" dirty="0" smtClean="0"/>
          </a:p>
          <a:p>
            <a:pPr>
              <a:buNone/>
            </a:pPr>
            <a:r>
              <a:rPr lang="mr-IN" sz="2600" dirty="0" smtClean="0"/>
              <a:t> उपयोग- घरगुती, डॅाक्टरच्या व्यवसायामध्ये, खाजगी कामाकरिता, लहान ऑफिस मध्ये </a:t>
            </a:r>
            <a:endParaRPr lang="en-US" sz="2600" dirty="0" smtClean="0"/>
          </a:p>
          <a:p>
            <a:pPr>
              <a:buNone/>
            </a:pPr>
            <a:endParaRPr lang="mr-IN" sz="2400" dirty="0" smtClean="0"/>
          </a:p>
          <a:p>
            <a:pPr>
              <a:buNone/>
            </a:pPr>
            <a:r>
              <a:rPr lang="mr-IN" sz="2400" dirty="0" smtClean="0"/>
              <a:t> </a:t>
            </a:r>
            <a:endParaRPr lang="en-US" dirty="0" smtClean="0"/>
          </a:p>
          <a:p>
            <a:pPr>
              <a:buNone/>
            </a:pPr>
            <a:endParaRPr lang="en-US" dirty="0"/>
          </a:p>
        </p:txBody>
      </p:sp>
      <p:sp>
        <p:nvSpPr>
          <p:cNvPr id="3" name="Title 2"/>
          <p:cNvSpPr>
            <a:spLocks noGrp="1"/>
          </p:cNvSpPr>
          <p:nvPr>
            <p:ph type="title"/>
          </p:nvPr>
        </p:nvSpPr>
        <p:spPr>
          <a:xfrm>
            <a:off x="457200" y="0"/>
            <a:ext cx="8229600" cy="609600"/>
          </a:xfrm>
        </p:spPr>
        <p:txBody>
          <a:bodyPr>
            <a:normAutofit/>
          </a:bodyPr>
          <a:lstStyle/>
          <a:p>
            <a:r>
              <a:rPr lang="mr-IN" sz="2000" dirty="0" smtClean="0"/>
              <a:t>४) मायक्रो कॅाम्प्युटर: </a:t>
            </a:r>
            <a:endParaRPr lang="en-US" sz="2000" dirty="0"/>
          </a:p>
        </p:txBody>
      </p:sp>
      <p:pic>
        <p:nvPicPr>
          <p:cNvPr id="5" name="Picture 4" descr="G:\Matoshree vimalabai deshmukh colle. amvt\C. A. SEME -III BOOK\MICRO COMPUTER.jpg"/>
          <p:cNvPicPr/>
          <p:nvPr/>
        </p:nvPicPr>
        <p:blipFill>
          <a:blip r:embed="rId2"/>
          <a:srcRect/>
          <a:stretch>
            <a:fillRect/>
          </a:stretch>
        </p:blipFill>
        <p:spPr bwMode="auto">
          <a:xfrm>
            <a:off x="2895600" y="685800"/>
            <a:ext cx="2133600" cy="17526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767072"/>
          </a:xfrm>
        </p:spPr>
        <p:txBody>
          <a:bodyPr>
            <a:normAutofit fontScale="62500" lnSpcReduction="20000"/>
          </a:bodyPr>
          <a:lstStyle/>
          <a:p>
            <a:pPr lvl="0">
              <a:buFont typeface="Wingdings" pitchFamily="2" charset="2"/>
              <a:buChar char="Ø"/>
            </a:pPr>
            <a:r>
              <a:rPr lang="en-US" b="1" dirty="0" smtClean="0"/>
              <a:t>Total Marks       -   			</a:t>
            </a:r>
            <a:r>
              <a:rPr lang="en-US" b="1" dirty="0" smtClean="0">
                <a:solidFill>
                  <a:srgbClr val="FF0000"/>
                </a:solidFill>
              </a:rPr>
              <a:t>80</a:t>
            </a:r>
            <a:endParaRPr lang="en-US" dirty="0" smtClean="0">
              <a:solidFill>
                <a:srgbClr val="FF0000"/>
              </a:solidFill>
            </a:endParaRPr>
          </a:p>
          <a:p>
            <a:pPr lvl="0">
              <a:buFont typeface="Wingdings" pitchFamily="2" charset="2"/>
              <a:buChar char="q"/>
            </a:pPr>
            <a:r>
              <a:rPr lang="en-US" b="1" dirty="0" smtClean="0"/>
              <a:t>University exam – 			</a:t>
            </a:r>
            <a:r>
              <a:rPr lang="en-US" b="1" dirty="0" smtClean="0">
                <a:solidFill>
                  <a:srgbClr val="FF0000"/>
                </a:solidFill>
              </a:rPr>
              <a:t>40</a:t>
            </a:r>
            <a:r>
              <a:rPr lang="en-US" dirty="0" smtClean="0">
                <a:solidFill>
                  <a:srgbClr val="FF0000"/>
                </a:solidFill>
              </a:rPr>
              <a:t> </a:t>
            </a:r>
            <a:r>
              <a:rPr lang="en-US" b="1" dirty="0" smtClean="0">
                <a:solidFill>
                  <a:srgbClr val="FF0000"/>
                </a:solidFill>
              </a:rPr>
              <a:t>Marks </a:t>
            </a:r>
            <a:endParaRPr lang="en-US" dirty="0" smtClean="0">
              <a:solidFill>
                <a:srgbClr val="FF0000"/>
              </a:solidFill>
            </a:endParaRPr>
          </a:p>
          <a:p>
            <a:pPr lvl="0">
              <a:buFont typeface="Wingdings" pitchFamily="2" charset="2"/>
              <a:buChar char="Ø"/>
            </a:pPr>
            <a:r>
              <a:rPr lang="en-US" b="1" dirty="0" smtClean="0"/>
              <a:t>Theory Internal  - 			</a:t>
            </a:r>
            <a:r>
              <a:rPr lang="en-US" b="1" dirty="0" smtClean="0">
                <a:solidFill>
                  <a:srgbClr val="FF0000"/>
                </a:solidFill>
              </a:rPr>
              <a:t>10</a:t>
            </a:r>
            <a:r>
              <a:rPr lang="en-US" dirty="0" smtClean="0">
                <a:solidFill>
                  <a:srgbClr val="FF0000"/>
                </a:solidFill>
              </a:rPr>
              <a:t> </a:t>
            </a:r>
            <a:r>
              <a:rPr lang="en-US" b="1" dirty="0" smtClean="0">
                <a:solidFill>
                  <a:srgbClr val="FF0000"/>
                </a:solidFill>
              </a:rPr>
              <a:t>Marks                                </a:t>
            </a:r>
            <a:endParaRPr lang="en-US" dirty="0" smtClean="0">
              <a:solidFill>
                <a:srgbClr val="FF0000"/>
              </a:solidFill>
            </a:endParaRPr>
          </a:p>
          <a:p>
            <a:pPr marL="457200" lvl="0" indent="-457200">
              <a:buFont typeface="+mj-lt"/>
              <a:buAutoNum type="arabicPeriod"/>
            </a:pPr>
            <a:r>
              <a:rPr lang="en-US" b="1" dirty="0" smtClean="0"/>
              <a:t>Class test performance – 		03 Marks</a:t>
            </a:r>
            <a:endParaRPr lang="en-US" dirty="0" smtClean="0"/>
          </a:p>
          <a:p>
            <a:pPr marL="457200" lvl="0" indent="-457200">
              <a:buFont typeface="+mj-lt"/>
              <a:buAutoNum type="arabicPeriod"/>
            </a:pPr>
            <a:r>
              <a:rPr lang="en-US" b="1" dirty="0" smtClean="0"/>
              <a:t>Session end examination – 		05 Marks </a:t>
            </a:r>
            <a:endParaRPr lang="en-US" dirty="0" smtClean="0"/>
          </a:p>
          <a:p>
            <a:pPr marL="457200" lvl="0" indent="-457200">
              <a:buFont typeface="+mj-lt"/>
              <a:buAutoNum type="arabicPeriod"/>
            </a:pPr>
            <a:r>
              <a:rPr lang="en-US" b="1" dirty="0" smtClean="0"/>
              <a:t>Assignment                      - 		02 Marks </a:t>
            </a:r>
            <a:endParaRPr lang="en-US" dirty="0" smtClean="0"/>
          </a:p>
          <a:p>
            <a:pPr lvl="0">
              <a:buFont typeface="Wingdings" pitchFamily="2" charset="2"/>
              <a:buChar char="Ø"/>
            </a:pPr>
            <a:r>
              <a:rPr lang="en-US" b="1" dirty="0" smtClean="0"/>
              <a:t>Practical Examination – 		</a:t>
            </a:r>
            <a:r>
              <a:rPr lang="en-US" b="1" dirty="0" smtClean="0">
                <a:solidFill>
                  <a:srgbClr val="FF0000"/>
                </a:solidFill>
              </a:rPr>
              <a:t>20 Marks </a:t>
            </a:r>
            <a:endParaRPr lang="en-US" dirty="0" smtClean="0">
              <a:solidFill>
                <a:srgbClr val="FF0000"/>
              </a:solidFill>
            </a:endParaRPr>
          </a:p>
          <a:p>
            <a:pPr marL="457200" lvl="0" indent="-457200">
              <a:buFont typeface="+mj-lt"/>
              <a:buAutoNum type="arabicPeriod"/>
            </a:pPr>
            <a:r>
              <a:rPr lang="en-US" b="1" dirty="0" smtClean="0"/>
              <a:t>Performance in the conduction of Experiment – 10 Marks </a:t>
            </a:r>
            <a:endParaRPr lang="en-US" dirty="0" smtClean="0"/>
          </a:p>
          <a:p>
            <a:pPr marL="457200" lvl="0" indent="-457200">
              <a:buFont typeface="+mj-lt"/>
              <a:buAutoNum type="arabicPeriod"/>
            </a:pPr>
            <a:r>
              <a:rPr lang="en-US" b="1" dirty="0" smtClean="0"/>
              <a:t>Practical record                                                     -    06 Marks </a:t>
            </a:r>
            <a:endParaRPr lang="en-US" dirty="0" smtClean="0"/>
          </a:p>
          <a:p>
            <a:pPr marL="457200" lvl="0" indent="-457200">
              <a:buFont typeface="+mj-lt"/>
              <a:buAutoNum type="arabicPeriod"/>
            </a:pPr>
            <a:r>
              <a:rPr lang="en-US" b="1" dirty="0" smtClean="0"/>
              <a:t>Viva                                                                         -     04 Marks </a:t>
            </a:r>
            <a:endParaRPr lang="en-US" dirty="0" smtClean="0"/>
          </a:p>
          <a:p>
            <a:r>
              <a:rPr lang="en-US" b="1" dirty="0" smtClean="0"/>
              <a:t>[ </a:t>
            </a:r>
            <a:r>
              <a:rPr lang="en-US" b="1" dirty="0" err="1" smtClean="0"/>
              <a:t>Practicals</a:t>
            </a:r>
            <a:r>
              <a:rPr lang="en-US" b="1" dirty="0" smtClean="0"/>
              <a:t> :-Practice of all the operations given in theory</a:t>
            </a:r>
            <a:endParaRPr lang="en-US" dirty="0" smtClean="0"/>
          </a:p>
          <a:p>
            <a:pPr lvl="0">
              <a:buNone/>
            </a:pPr>
            <a:r>
              <a:rPr lang="en-US" b="1" dirty="0" smtClean="0"/>
              <a:t>       Search information of various subjects of Semester - III on Internet for self study purpose ]</a:t>
            </a:r>
            <a:endParaRPr lang="en-US" dirty="0" smtClean="0"/>
          </a:p>
          <a:p>
            <a:pPr lvl="0">
              <a:buFont typeface="Wingdings" pitchFamily="2" charset="2"/>
              <a:buChar char="Ø"/>
            </a:pPr>
            <a:r>
              <a:rPr lang="en-US" b="1" dirty="0" smtClean="0"/>
              <a:t>Practical internal                                                   –  </a:t>
            </a:r>
            <a:r>
              <a:rPr lang="en-US" b="1" dirty="0" smtClean="0">
                <a:solidFill>
                  <a:srgbClr val="FF0000"/>
                </a:solidFill>
              </a:rPr>
              <a:t>10 Marks </a:t>
            </a:r>
            <a:endParaRPr lang="en-US" dirty="0" smtClean="0">
              <a:solidFill>
                <a:srgbClr val="FF0000"/>
              </a:solidFill>
            </a:endParaRPr>
          </a:p>
          <a:p>
            <a:pPr marL="457200" lvl="0" indent="-457200">
              <a:buFont typeface="+mj-lt"/>
              <a:buAutoNum type="arabicPeriod"/>
            </a:pPr>
            <a:r>
              <a:rPr lang="en-US" b="1" dirty="0" smtClean="0"/>
              <a:t>Submission of reports                                            -      05 Marks </a:t>
            </a:r>
            <a:endParaRPr lang="en-US" dirty="0" smtClean="0"/>
          </a:p>
          <a:p>
            <a:pPr marL="457200" lvl="0" indent="-457200">
              <a:buFont typeface="+mj-lt"/>
              <a:buAutoNum type="arabicPeriod"/>
            </a:pPr>
            <a:r>
              <a:rPr lang="en-US" b="1" dirty="0" smtClean="0"/>
              <a:t>Performance during </a:t>
            </a:r>
            <a:r>
              <a:rPr lang="en-US" b="1" dirty="0" err="1" smtClean="0"/>
              <a:t>practicals</a:t>
            </a:r>
            <a:r>
              <a:rPr lang="en-US" b="1" dirty="0" smtClean="0"/>
              <a:t>                             -    05 Marks </a:t>
            </a:r>
            <a:endParaRPr lang="en-US" dirty="0" smtClean="0"/>
          </a:p>
          <a:p>
            <a:endParaRPr lang="en-US" dirty="0"/>
          </a:p>
        </p:txBody>
      </p:sp>
      <p:sp>
        <p:nvSpPr>
          <p:cNvPr id="3" name="Title 2"/>
          <p:cNvSpPr>
            <a:spLocks noGrp="1"/>
          </p:cNvSpPr>
          <p:nvPr>
            <p:ph type="title"/>
          </p:nvPr>
        </p:nvSpPr>
        <p:spPr/>
        <p:txBody>
          <a:bodyPr/>
          <a:lstStyle/>
          <a:p>
            <a:r>
              <a:rPr lang="en-US" u="sng" dirty="0" smtClean="0"/>
              <a:t>Distribution of Marks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lnSpc>
                <a:spcPct val="250000"/>
              </a:lnSpc>
              <a:buNone/>
            </a:pPr>
            <a:r>
              <a:rPr lang="en-US" sz="2400" b="1" dirty="0" smtClean="0"/>
              <a:t>1.1. Overview about Computers</a:t>
            </a:r>
            <a:endParaRPr lang="en-US" sz="2000" b="1" dirty="0" smtClean="0"/>
          </a:p>
          <a:p>
            <a:pPr lvl="1">
              <a:lnSpc>
                <a:spcPct val="250000"/>
              </a:lnSpc>
              <a:buNone/>
            </a:pPr>
            <a:r>
              <a:rPr lang="en-US" sz="2000" b="1" dirty="0" smtClean="0"/>
              <a:t>1.2 </a:t>
            </a:r>
            <a:r>
              <a:rPr lang="en-US" sz="2400" b="1" dirty="0" smtClean="0"/>
              <a:t>Components of a computer</a:t>
            </a:r>
            <a:endParaRPr lang="en-US" sz="2000" b="1" dirty="0" smtClean="0"/>
          </a:p>
          <a:p>
            <a:pPr lvl="1">
              <a:lnSpc>
                <a:spcPct val="250000"/>
              </a:lnSpc>
              <a:buNone/>
            </a:pPr>
            <a:r>
              <a:rPr lang="en-US" sz="2400" b="1" dirty="0" smtClean="0"/>
              <a:t>1.3 Input and output devices</a:t>
            </a:r>
            <a:endParaRPr lang="en-US" sz="2000" b="1" dirty="0" smtClean="0"/>
          </a:p>
          <a:p>
            <a:pPr lvl="1">
              <a:lnSpc>
                <a:spcPct val="250000"/>
              </a:lnSpc>
              <a:buNone/>
            </a:pPr>
            <a:r>
              <a:rPr lang="en-US" sz="2400" b="1" dirty="0" smtClean="0"/>
              <a:t>1.4  Secondary storage devices</a:t>
            </a:r>
            <a:endParaRPr lang="en-US" sz="2000" b="1" dirty="0" smtClean="0"/>
          </a:p>
          <a:p>
            <a:endParaRPr lang="en-US" dirty="0"/>
          </a:p>
        </p:txBody>
      </p:sp>
      <p:sp>
        <p:nvSpPr>
          <p:cNvPr id="3" name="Title 2"/>
          <p:cNvSpPr>
            <a:spLocks noGrp="1"/>
          </p:cNvSpPr>
          <p:nvPr>
            <p:ph type="title"/>
          </p:nvPr>
        </p:nvSpPr>
        <p:spPr/>
        <p:txBody>
          <a:bodyPr>
            <a:normAutofit fontScale="90000"/>
          </a:bodyPr>
          <a:lstStyle/>
          <a:p>
            <a:r>
              <a:rPr lang="en-US" i="1" dirty="0" smtClean="0">
                <a:solidFill>
                  <a:srgbClr val="FF0000"/>
                </a:solidFill>
              </a:rPr>
              <a:t>UNIT- I    Computer Fundamental</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85800"/>
            <a:ext cx="8458200" cy="5867400"/>
          </a:xfrm>
        </p:spPr>
        <p:txBody>
          <a:bodyPr>
            <a:normAutofit fontScale="92500" lnSpcReduction="10000"/>
          </a:bodyPr>
          <a:lstStyle/>
          <a:p>
            <a:endParaRPr lang="mr-IN" sz="2800" dirty="0" smtClean="0"/>
          </a:p>
          <a:p>
            <a:r>
              <a:rPr lang="mr-IN" sz="2800" b="1" dirty="0" smtClean="0"/>
              <a:t>संगणक म्हणजे काय? </a:t>
            </a:r>
            <a:r>
              <a:rPr lang="mr-IN" sz="2800" dirty="0" smtClean="0"/>
              <a:t>(</a:t>
            </a:r>
            <a:r>
              <a:rPr lang="en-US" sz="2800" dirty="0" smtClean="0"/>
              <a:t>what is computer?</a:t>
            </a:r>
            <a:r>
              <a:rPr lang="mr-IN" sz="2800" dirty="0" smtClean="0"/>
              <a:t>)</a:t>
            </a:r>
            <a:r>
              <a:rPr lang="en-US" sz="2800" dirty="0" smtClean="0"/>
              <a:t>–</a:t>
            </a:r>
            <a:endParaRPr lang="mr-IN" sz="2800" dirty="0" smtClean="0"/>
          </a:p>
          <a:p>
            <a:pPr>
              <a:buNone/>
            </a:pPr>
            <a:r>
              <a:rPr lang="en-US" sz="2800" dirty="0" smtClean="0"/>
              <a:t>Definition – A computer is a device that  can receives, process and store data.</a:t>
            </a:r>
            <a:endParaRPr lang="mr-IN" sz="2800" dirty="0" smtClean="0"/>
          </a:p>
          <a:p>
            <a:pPr>
              <a:buNone/>
            </a:pPr>
            <a:r>
              <a:rPr lang="mr-IN" sz="2800" b="1" dirty="0" smtClean="0"/>
              <a:t>व्याख्या-</a:t>
            </a:r>
            <a:r>
              <a:rPr lang="mr-IN" sz="2800" dirty="0" smtClean="0"/>
              <a:t> “संगणक म्हणजे असे वेगाने कार्य करणारे उपकरण जे आपोआप इनपुट डाटा स्वीकारून साठवून ठेवते, त्यावर प्रक्रिया करते, आणि प्रोग्रामच्या स्टेप बाय स्टेप च्या मार्गदर्शनाखाली निष्कर्ष तयार करते”, त्याला संगणक असे म्हणतात. </a:t>
            </a:r>
            <a:endParaRPr lang="en-US" sz="2800" dirty="0" smtClean="0"/>
          </a:p>
          <a:p>
            <a:pPr>
              <a:buNone/>
            </a:pPr>
            <a:r>
              <a:rPr lang="mr-IN" sz="2800" dirty="0" smtClean="0"/>
              <a:t>संगणकाला इंग्लिश मध्ये कॅाम्प्यूटर असे म्हणतात. कॅाम्प्यूटर म्हणजे आकडे मोड किंवा गणना करणे. ५० वर्षापूर्वी संगणकाचा उपयोग आकडेमोड करण्यासाठीच केला जात असे. परंतु आता माहिती पाठवणे, तिचे वर्गीकरण </a:t>
            </a:r>
            <a:endParaRPr lang="mr-IN" sz="2800" dirty="0" smtClean="0"/>
          </a:p>
          <a:p>
            <a:pPr>
              <a:buNone/>
            </a:pPr>
            <a:r>
              <a:rPr lang="mr-IN" sz="2800" dirty="0" smtClean="0"/>
              <a:t>करणे</a:t>
            </a:r>
            <a:r>
              <a:rPr lang="mr-IN" sz="2800" dirty="0" smtClean="0"/>
              <a:t>, ध्वनी निर्मिती, चित्रीकरण इत्यादी असंख्य कामासाठी संगणकाचा उपयोग केल्या जातो.</a:t>
            </a:r>
            <a:r>
              <a:rPr lang="en-US" dirty="0" smtClean="0"/>
              <a:t>  </a:t>
            </a:r>
          </a:p>
          <a:p>
            <a:pPr>
              <a:buNone/>
            </a:pPr>
            <a:endParaRPr lang="en-US" dirty="0"/>
          </a:p>
        </p:txBody>
      </p:sp>
      <p:sp>
        <p:nvSpPr>
          <p:cNvPr id="3" name="Title 2"/>
          <p:cNvSpPr>
            <a:spLocks noGrp="1"/>
          </p:cNvSpPr>
          <p:nvPr>
            <p:ph type="title"/>
          </p:nvPr>
        </p:nvSpPr>
        <p:spPr>
          <a:xfrm>
            <a:off x="457200" y="274638"/>
            <a:ext cx="8229600" cy="563562"/>
          </a:xfrm>
        </p:spPr>
        <p:txBody>
          <a:bodyPr>
            <a:normAutofit fontScale="90000"/>
          </a:bodyPr>
          <a:lstStyle/>
          <a:p>
            <a:r>
              <a:rPr lang="mr-IN" sz="2200" dirty="0" smtClean="0"/>
              <a:t/>
            </a:r>
            <a:br>
              <a:rPr lang="mr-IN" sz="2200" dirty="0" smtClean="0"/>
            </a:br>
            <a:r>
              <a:rPr lang="en-US" sz="2700" i="1" dirty="0" smtClean="0">
                <a:latin typeface="Times New Roman" pitchFamily="18" charset="0"/>
                <a:cs typeface="Times New Roman" pitchFamily="18" charset="0"/>
              </a:rPr>
              <a:t>1.1 Overview about Computers :</a:t>
            </a:r>
            <a:r>
              <a:rPr lang="en-US" dirty="0" smtClean="0"/>
              <a:t/>
            </a:r>
            <a:br>
              <a:rPr lang="en-US" dirty="0" smtClean="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685800"/>
            <a:ext cx="8229600" cy="5410200"/>
          </a:xfrm>
        </p:spPr>
        <p:txBody>
          <a:bodyPr>
            <a:noAutofit/>
          </a:bodyPr>
          <a:lstStyle/>
          <a:p>
            <a:pPr>
              <a:buNone/>
            </a:pPr>
            <a:r>
              <a:rPr lang="mr-IN" sz="1800" dirty="0" smtClean="0"/>
              <a:t>व्याख्या – ‘स्मृतीकेत’ साठविलेल्या माहितीचे दिलेल्या आज्ञावली नुसार , गणितातील कृती आणि तार्किक संकल्पना वापरून संस्करण (</a:t>
            </a:r>
            <a:r>
              <a:rPr lang="en-US" sz="1800" dirty="0" smtClean="0"/>
              <a:t> Process) </a:t>
            </a:r>
            <a:r>
              <a:rPr lang="mr-IN" sz="1800" dirty="0" smtClean="0"/>
              <a:t>करण्याची क्षमता असलेल्या इलेक्ट्रानिक उपकरणास संगणक असे म्हणतात. </a:t>
            </a:r>
          </a:p>
          <a:p>
            <a:pPr>
              <a:buNone/>
            </a:pPr>
            <a:r>
              <a:rPr lang="mr-IN" sz="2400" b="1" dirty="0" smtClean="0"/>
              <a:t>संगणकाचे गुणधर्म: </a:t>
            </a:r>
          </a:p>
          <a:p>
            <a:pPr marL="566928" indent="-457200">
              <a:buNone/>
            </a:pPr>
            <a:r>
              <a:rPr lang="mr-IN" sz="1800" dirty="0" smtClean="0"/>
              <a:t>१) संगणक हे इलेक्ट्रॅानिक उपकरण आहे. यात ट्रॅान्सिस्टर, रेजीस्टर, आणि डायोडस् असतात. ह्यांच्या मदतीने त्यास ‘चालू-बंद’ किंवा ‘ ऑन – ऑफ’ अश्या केवळ दोन अवस्था समजू शकतात. </a:t>
            </a:r>
          </a:p>
          <a:p>
            <a:pPr marL="566928" indent="-457200">
              <a:buNone/>
            </a:pPr>
            <a:r>
              <a:rPr lang="mr-IN" sz="1800" dirty="0" smtClean="0"/>
              <a:t>२) या दोन अवस्थांव्दारे तो त्याच्या मेमरी/ स्मृती मध्ये त्याच्या क्षमतेनुसर कच्च्या स्वरूपातील डाटा आणि  त्या डाटा वर प्रक्रिया करणाऱ्या आज्ञावली ( प्रोग्राम्स ) साठवू शकतो.</a:t>
            </a:r>
          </a:p>
          <a:p>
            <a:pPr marL="566928" indent="-457200">
              <a:buNone/>
            </a:pPr>
            <a:r>
              <a:rPr lang="mr-IN" sz="1800" dirty="0" smtClean="0"/>
              <a:t>३) या आज्ञावली नुसार कच्च्या स्वरूपातील माहितीवर संस्करण करण्याची त्याची क्षमता असते.</a:t>
            </a:r>
          </a:p>
          <a:p>
            <a:pPr marL="566928" indent="-457200">
              <a:buNone/>
            </a:pPr>
            <a:r>
              <a:rPr lang="mr-IN" sz="1800" dirty="0" smtClean="0"/>
              <a:t>४) हे संस्करण  करतांना अंकगणितातील  कृत्यांचा ( बेरीज. वजाबाकी. गुणाकार, भागाकार, आणि तार्किक संकल्पना (</a:t>
            </a:r>
            <a:r>
              <a:rPr lang="en-US" sz="1800" dirty="0" smtClean="0"/>
              <a:t> Logic) </a:t>
            </a:r>
            <a:r>
              <a:rPr lang="mr-IN" sz="1800" dirty="0" smtClean="0"/>
              <a:t>चा वापर करू शकतो.</a:t>
            </a:r>
          </a:p>
          <a:p>
            <a:pPr marL="566928" indent="-457200">
              <a:buNone/>
            </a:pPr>
            <a:r>
              <a:rPr lang="mr-IN" sz="1800" dirty="0" smtClean="0"/>
              <a:t>५) आज्ञावली नुसार संस्करण </a:t>
            </a:r>
            <a:r>
              <a:rPr lang="en-US" sz="1800" dirty="0" smtClean="0"/>
              <a:t>(Edit)</a:t>
            </a:r>
            <a:r>
              <a:rPr lang="mr-IN" sz="1800" dirty="0" smtClean="0"/>
              <a:t> केलेली माहिती वापरकर्त्यास मिळू शकते.</a:t>
            </a:r>
          </a:p>
          <a:p>
            <a:pPr marL="566928" indent="-457200">
              <a:buNone/>
            </a:pPr>
            <a:endParaRPr lang="mr-IN" sz="2400" dirty="0" smtClean="0"/>
          </a:p>
          <a:p>
            <a:pPr marL="566928" indent="-457200">
              <a:buNone/>
            </a:pPr>
            <a:r>
              <a:rPr lang="mr-IN" sz="2400" dirty="0" smtClean="0"/>
              <a:t> </a:t>
            </a:r>
          </a:p>
          <a:p>
            <a:pPr marL="566928" indent="-457200">
              <a:buNone/>
            </a:pPr>
            <a:endParaRPr lang="mr-IN" sz="2400" dirty="0" smtClean="0"/>
          </a:p>
          <a:p>
            <a:pPr marL="566928" indent="-457200">
              <a:buNone/>
            </a:pPr>
            <a:r>
              <a:rPr lang="mr-IN" sz="2400" dirty="0" smtClean="0"/>
              <a:t> </a:t>
            </a:r>
          </a:p>
        </p:txBody>
      </p:sp>
      <p:sp>
        <p:nvSpPr>
          <p:cNvPr id="3" name="Title 2"/>
          <p:cNvSpPr>
            <a:spLocks noGrp="1"/>
          </p:cNvSpPr>
          <p:nvPr>
            <p:ph type="title"/>
          </p:nvPr>
        </p:nvSpPr>
        <p:spPr>
          <a:xfrm>
            <a:off x="457200" y="274638"/>
            <a:ext cx="8229600" cy="411162"/>
          </a:xfrm>
        </p:spPr>
        <p:txBody>
          <a:bodyPr>
            <a:normAutofit fontScale="90000"/>
          </a:bodyPr>
          <a:lstStyle/>
          <a:p>
            <a:r>
              <a:rPr lang="mr-IN" sz="2400" dirty="0" smtClean="0"/>
              <a:t>संगणक म्हणजे काय?:</a:t>
            </a: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066800"/>
            <a:ext cx="8229600" cy="5334000"/>
          </a:xfrm>
        </p:spPr>
        <p:txBody>
          <a:bodyPr>
            <a:normAutofit fontScale="92500"/>
          </a:bodyPr>
          <a:lstStyle/>
          <a:p>
            <a:pPr>
              <a:buNone/>
            </a:pPr>
            <a:r>
              <a:rPr lang="mr-IN" dirty="0" smtClean="0"/>
              <a:t>संगणकाला एखादे काम करण्यासाठी ३ प्रक्रीयेतून जावे लागते. </a:t>
            </a:r>
          </a:p>
          <a:p>
            <a:pPr marL="624078" indent="-514350">
              <a:buNone/>
            </a:pPr>
            <a:r>
              <a:rPr lang="mr-IN" dirty="0" smtClean="0"/>
              <a:t>१) इनपुट डिव्हाइस </a:t>
            </a:r>
          </a:p>
          <a:p>
            <a:pPr marL="624078" indent="-514350">
              <a:buNone/>
            </a:pPr>
            <a:r>
              <a:rPr lang="mr-IN" dirty="0" smtClean="0"/>
              <a:t>२) सी. पी. यु. </a:t>
            </a:r>
          </a:p>
          <a:p>
            <a:pPr marL="624078" indent="-514350">
              <a:buNone/>
            </a:pPr>
            <a:r>
              <a:rPr lang="mr-IN" dirty="0" smtClean="0"/>
              <a:t>३) आउट पुट डिव्हाइस </a:t>
            </a:r>
            <a:endParaRPr lang="en-US" dirty="0" smtClean="0"/>
          </a:p>
          <a:p>
            <a:pPr marL="624078" indent="-514350">
              <a:buNone/>
            </a:pPr>
            <a:r>
              <a:rPr lang="mr-IN" b="1" dirty="0" smtClean="0"/>
              <a:t>संगणक म्हणजे काय? :-</a:t>
            </a:r>
          </a:p>
          <a:p>
            <a:pPr marL="624078" indent="-514350">
              <a:buNone/>
            </a:pPr>
            <a:r>
              <a:rPr lang="mr-IN" dirty="0" smtClean="0"/>
              <a:t>संगणक म्हणजे-</a:t>
            </a:r>
          </a:p>
          <a:p>
            <a:pPr marL="624078" indent="-514350">
              <a:buNone/>
            </a:pPr>
            <a:r>
              <a:rPr lang="mr-IN" dirty="0" smtClean="0"/>
              <a:t>१) माहिती स्वीकारणे </a:t>
            </a:r>
          </a:p>
          <a:p>
            <a:pPr marL="624078" indent="-514350">
              <a:buNone/>
            </a:pPr>
            <a:r>
              <a:rPr lang="mr-IN" dirty="0" smtClean="0"/>
              <a:t>२) माहितीची साठवण करणे</a:t>
            </a:r>
          </a:p>
          <a:p>
            <a:pPr marL="624078" indent="-514350">
              <a:buNone/>
            </a:pPr>
            <a:r>
              <a:rPr lang="mr-IN" dirty="0" smtClean="0"/>
              <a:t>३) स्वीकारलेल्या माहितीवर योग्य त्या प्रक्रिया करणे.</a:t>
            </a:r>
          </a:p>
          <a:p>
            <a:pPr marL="624078" indent="-514350">
              <a:buNone/>
            </a:pPr>
            <a:r>
              <a:rPr lang="mr-IN" dirty="0" smtClean="0"/>
              <a:t>४) पाहिजे त्या स्वरुपात निष्कर्ष उपलब्ध करून देणे.</a:t>
            </a:r>
          </a:p>
          <a:p>
            <a:pPr marL="624078" indent="-514350">
              <a:buNone/>
            </a:pPr>
            <a:r>
              <a:rPr lang="mr-IN" dirty="0" smtClean="0"/>
              <a:t>५) पाहिजे त्या  प्रारुपात छपाई करणे</a:t>
            </a:r>
          </a:p>
          <a:p>
            <a:pPr marL="624078" indent="-514350">
              <a:buNone/>
            </a:pPr>
            <a:r>
              <a:rPr lang="mr-IN" dirty="0" smtClean="0"/>
              <a:t> </a:t>
            </a:r>
            <a:r>
              <a:rPr lang="mr-IN" dirty="0" smtClean="0"/>
              <a:t>        हि कार्ये करणारे इलेक्ट्रानिक यंत्र आहे. </a:t>
            </a:r>
            <a:r>
              <a:rPr lang="mr-IN" dirty="0" smtClean="0"/>
              <a:t> </a:t>
            </a:r>
            <a:endParaRPr lang="en-US" dirty="0"/>
          </a:p>
        </p:txBody>
      </p:sp>
      <p:sp>
        <p:nvSpPr>
          <p:cNvPr id="3" name="Title 2"/>
          <p:cNvSpPr>
            <a:spLocks noGrp="1"/>
          </p:cNvSpPr>
          <p:nvPr>
            <p:ph type="title"/>
          </p:nvPr>
        </p:nvSpPr>
        <p:spPr/>
        <p:txBody>
          <a:bodyPr>
            <a:normAutofit/>
          </a:bodyPr>
          <a:lstStyle/>
          <a:p>
            <a:r>
              <a:rPr lang="mr-IN" sz="2400" dirty="0" smtClean="0"/>
              <a:t>संगणकाची काम करण्याची पद्धती :- </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8600"/>
            <a:ext cx="8229600" cy="5791200"/>
          </a:xfrm>
        </p:spPr>
        <p:txBody>
          <a:bodyPr>
            <a:normAutofit/>
          </a:bodyPr>
          <a:lstStyle/>
          <a:p>
            <a:pPr>
              <a:buNone/>
            </a:pPr>
            <a:r>
              <a:rPr lang="mr-IN" sz="3600" b="1" dirty="0" smtClean="0"/>
              <a:t>कार्यप्रणालीवर आधारित संगणकाचे प्रकार :- </a:t>
            </a:r>
          </a:p>
          <a:p>
            <a:pPr marL="624078" indent="-514350">
              <a:buNone/>
            </a:pPr>
            <a:r>
              <a:rPr lang="mr-IN" sz="2800" b="1" dirty="0" smtClean="0"/>
              <a:t>१) एनॅालॅाग </a:t>
            </a:r>
            <a:r>
              <a:rPr lang="en-US" sz="2800" b="1" dirty="0" smtClean="0"/>
              <a:t>( Analog) </a:t>
            </a:r>
            <a:r>
              <a:rPr lang="mr-IN" sz="2800" b="1" dirty="0" smtClean="0"/>
              <a:t>संगणक –</a:t>
            </a:r>
          </a:p>
          <a:p>
            <a:pPr marL="624078" indent="-514350">
              <a:buNone/>
            </a:pPr>
            <a:r>
              <a:rPr lang="mr-IN" sz="2800" dirty="0" smtClean="0">
                <a:solidFill>
                  <a:srgbClr val="FF0000"/>
                </a:solidFill>
              </a:rPr>
              <a:t>व्याख्या</a:t>
            </a:r>
            <a:r>
              <a:rPr lang="mr-IN" sz="2800" dirty="0" smtClean="0"/>
              <a:t> – “एनॅालॅाग डाटा वर प्रक्रिया करणा-या संगणकाला एनॅालॅाग</a:t>
            </a:r>
            <a:r>
              <a:rPr lang="en-US" sz="2800" dirty="0" smtClean="0"/>
              <a:t> </a:t>
            </a:r>
            <a:r>
              <a:rPr lang="mr-IN" sz="2800" dirty="0" smtClean="0"/>
              <a:t>संगणक म्हणतात.” </a:t>
            </a:r>
          </a:p>
          <a:p>
            <a:pPr marL="624078" indent="-514350">
              <a:buNone/>
            </a:pPr>
            <a:r>
              <a:rPr lang="mr-IN" sz="2800" dirty="0" smtClean="0"/>
              <a:t> एनॅालॅाग</a:t>
            </a:r>
            <a:r>
              <a:rPr lang="en-US" sz="2800" dirty="0" smtClean="0"/>
              <a:t> </a:t>
            </a:r>
            <a:r>
              <a:rPr lang="mr-IN" sz="2800" dirty="0" smtClean="0"/>
              <a:t>संगणक हा मुख्यत्वेकरून मापनासाठी वापरतात. </a:t>
            </a:r>
          </a:p>
          <a:p>
            <a:pPr marL="624078" indent="-514350">
              <a:buNone/>
            </a:pPr>
            <a:r>
              <a:rPr lang="mr-IN" sz="2800" dirty="0" smtClean="0"/>
              <a:t> एनॅालॅाग</a:t>
            </a:r>
            <a:r>
              <a:rPr lang="en-US" sz="2800" dirty="0" smtClean="0"/>
              <a:t> </a:t>
            </a:r>
            <a:r>
              <a:rPr lang="mr-IN" sz="2800" dirty="0" smtClean="0"/>
              <a:t>संगणक  हे भौतिक रूपातील उपलब्ध डाटा इनपुट म्हणून  घेऊन इतर मोजण्या सारख्या उपायांच्या मदतीने त्याची गणना करतात.   </a:t>
            </a:r>
            <a:r>
              <a:rPr lang="en-US" sz="2800" dirty="0" smtClean="0"/>
              <a:t> </a:t>
            </a:r>
            <a:r>
              <a:rPr lang="mr-IN" sz="2800" dirty="0" smtClean="0"/>
              <a:t> </a:t>
            </a:r>
            <a:endParaRPr lang="en-US" sz="2800"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8600"/>
            <a:ext cx="8229600" cy="6248400"/>
          </a:xfrm>
        </p:spPr>
        <p:txBody>
          <a:bodyPr>
            <a:normAutofit/>
          </a:bodyPr>
          <a:lstStyle/>
          <a:p>
            <a:pPr>
              <a:buNone/>
            </a:pPr>
            <a:r>
              <a:rPr lang="mr-IN" dirty="0" smtClean="0"/>
              <a:t>उदाहरणार्थ- १) निसर्गात सतत होणारे बदल  जसे , तापमान, दबाव,  वा-याची गती, व्होल्टेज ह्या भौतिक गोष्टी एनॅालॅाग संगणक मोजतात. कारण यांची व्हॅल्यु सतत बदलत असते. येथे तापमान अंकाच्या (</a:t>
            </a:r>
            <a:r>
              <a:rPr lang="en-US" dirty="0" smtClean="0"/>
              <a:t>Digit) </a:t>
            </a:r>
            <a:r>
              <a:rPr lang="mr-IN" dirty="0" smtClean="0"/>
              <a:t> रुपात इनपुट न करता तापमापीच्या  पा-याच्या प्रसाराच्या रुपात इनपुट केल्या जाते. या एनॅालॅाग संगणकाचा उपयोग विशेष कार्या करिता केल्या जातो.</a:t>
            </a:r>
          </a:p>
          <a:p>
            <a:pPr>
              <a:buNone/>
            </a:pPr>
            <a:r>
              <a:rPr lang="mr-IN" dirty="0" smtClean="0"/>
              <a:t>२) मानव निर्मित यंत्रातही सतत होणारे फरक ( उदा. स्कूटरचा वेग) या संगणका व्दारे मोजले जातात. </a:t>
            </a:r>
          </a:p>
        </p:txBody>
      </p:sp>
      <p:pic>
        <p:nvPicPr>
          <p:cNvPr id="4" name="Picture 3" descr="C:\Users\DELL\AppData\Local\Microsoft\Windows\Temporary Internet Files\Content.Word\Screenshot_20200730_181642.png"/>
          <p:cNvPicPr/>
          <p:nvPr/>
        </p:nvPicPr>
        <p:blipFill>
          <a:blip r:embed="rId2" cstate="print"/>
          <a:srcRect/>
          <a:stretch>
            <a:fillRect/>
          </a:stretch>
        </p:blipFill>
        <p:spPr bwMode="auto">
          <a:xfrm>
            <a:off x="3810000" y="4114800"/>
            <a:ext cx="2000250" cy="1955800"/>
          </a:xfrm>
          <a:prstGeom prst="rect">
            <a:avLst/>
          </a:prstGeom>
          <a:noFill/>
          <a:ln w="9525">
            <a:noFill/>
            <a:miter lim="800000"/>
            <a:headEnd/>
            <a:tailEnd/>
          </a:ln>
        </p:spPr>
      </p:pic>
      <p:sp>
        <p:nvSpPr>
          <p:cNvPr id="5" name="Rectangle 4"/>
          <p:cNvSpPr/>
          <p:nvPr/>
        </p:nvSpPr>
        <p:spPr>
          <a:xfrm>
            <a:off x="3886200" y="6172200"/>
            <a:ext cx="2747868" cy="369332"/>
          </a:xfrm>
          <a:prstGeom prst="rect">
            <a:avLst/>
          </a:prstGeom>
        </p:spPr>
        <p:txBody>
          <a:bodyPr wrap="none">
            <a:spAutoFit/>
          </a:bodyPr>
          <a:lstStyle/>
          <a:p>
            <a:r>
              <a:rPr lang="mr-IN" dirty="0" smtClean="0"/>
              <a:t>आकृती : एनॅालॅाग</a:t>
            </a:r>
            <a:r>
              <a:rPr lang="en-US" dirty="0" smtClean="0"/>
              <a:t> </a:t>
            </a:r>
            <a:r>
              <a:rPr lang="mr-IN" dirty="0" smtClean="0"/>
              <a:t>संगणक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52400"/>
            <a:ext cx="8229600" cy="5791200"/>
          </a:xfrm>
        </p:spPr>
        <p:txBody>
          <a:bodyPr>
            <a:normAutofit fontScale="92500" lnSpcReduction="10000"/>
          </a:bodyPr>
          <a:lstStyle/>
          <a:p>
            <a:r>
              <a:rPr lang="mr-IN" dirty="0" smtClean="0">
                <a:solidFill>
                  <a:srgbClr val="FF0000"/>
                </a:solidFill>
              </a:rPr>
              <a:t>एनॅालॅाग</a:t>
            </a:r>
            <a:r>
              <a:rPr lang="en-US" dirty="0" smtClean="0">
                <a:solidFill>
                  <a:srgbClr val="FF0000"/>
                </a:solidFill>
              </a:rPr>
              <a:t> </a:t>
            </a:r>
            <a:r>
              <a:rPr lang="mr-IN" dirty="0" smtClean="0">
                <a:solidFill>
                  <a:srgbClr val="FF0000"/>
                </a:solidFill>
              </a:rPr>
              <a:t>संगणकाचे कार्य </a:t>
            </a:r>
            <a:r>
              <a:rPr lang="mr-IN" dirty="0" smtClean="0"/>
              <a:t>:- असे अनेक सेन्सार्स उपलब्ध आहेत जे तापमान , दाब इत्यादीचे व्होल्टेज मध्ये रुपांतरीत करतात. हे व्होल्टेज विविध प्रकारच्या उपकरणाद्वारे सहजपणे मोजल्या जावू शकतात आणि नंतर संगणकात डिजिटल मूल्यात वाचल्या जाऊ शकतात. त्यानंतर संगणक व्होल्टेज व्हॅल्यूला मुळ प्रकारात (तापमान, दाब) रुपांतरीत करू शकते आणि नंतर ती व्हॅल्यू एखाद्या फाईल मध्ये संग्रहित केली जाऊ शकते किंवा बाहेरील परीस्थिती नियंत्रित करण्यासाठी वापरले जाते.</a:t>
            </a:r>
          </a:p>
          <a:p>
            <a:pPr>
              <a:buNone/>
            </a:pPr>
            <a:r>
              <a:rPr lang="mr-IN" dirty="0" smtClean="0"/>
              <a:t>     एनॅालॅाग</a:t>
            </a:r>
            <a:r>
              <a:rPr lang="en-US" dirty="0" smtClean="0"/>
              <a:t> </a:t>
            </a:r>
            <a:r>
              <a:rPr lang="mr-IN" dirty="0" smtClean="0"/>
              <a:t>संगणक भौतिक डाटा चे कंटिन्यूअस व्होल्टेज सिग्नल च्या स्वरुपात परिणाम </a:t>
            </a:r>
            <a:r>
              <a:rPr lang="en-US" dirty="0" smtClean="0"/>
              <a:t>(Result) </a:t>
            </a:r>
            <a:r>
              <a:rPr lang="mr-IN" dirty="0" smtClean="0"/>
              <a:t>दाखवितात.</a:t>
            </a:r>
          </a:p>
          <a:p>
            <a:pPr>
              <a:buNone/>
            </a:pPr>
            <a:r>
              <a:rPr lang="mr-IN" dirty="0" smtClean="0"/>
              <a:t>उदाहरणार्थ- १) ओसिलोस्कोप उपकरण </a:t>
            </a:r>
          </a:p>
          <a:p>
            <a:pPr>
              <a:buNone/>
            </a:pPr>
            <a:r>
              <a:rPr lang="mr-IN" dirty="0" smtClean="0"/>
              <a:t>          २) एनॅालॅाग</a:t>
            </a:r>
            <a:r>
              <a:rPr lang="en-US" dirty="0" smtClean="0"/>
              <a:t> </a:t>
            </a:r>
            <a:r>
              <a:rPr lang="mr-IN" dirty="0" smtClean="0"/>
              <a:t>संगणकाचा उपयोग विज्ञान आणि इन्जिनिअरिंग क्षेत्रात केल्या जातो.     </a:t>
            </a:r>
          </a:p>
          <a:p>
            <a:pPr>
              <a:buNone/>
            </a:pPr>
            <a:r>
              <a:rPr lang="mr-IN" dirty="0" smtClean="0"/>
              <a:t>   </a:t>
            </a:r>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592</TotalTime>
  <Words>1348</Words>
  <Application>Microsoft Office PowerPoint</Application>
  <PresentationFormat>On-screen Show (4:3)</PresentationFormat>
  <Paragraphs>149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Concourse</vt:lpstr>
      <vt:lpstr>Lecture –१    १  (Types of computers)   Subject- Computer Application in Home Science [Seme – III ] Code – 231CA20</vt:lpstr>
      <vt:lpstr>Distribution of Marks</vt:lpstr>
      <vt:lpstr>UNIT- I    Computer Fundamental</vt:lpstr>
      <vt:lpstr> 1.1 Overview about Computers : </vt:lpstr>
      <vt:lpstr>संगणक म्हणजे काय?:</vt:lpstr>
      <vt:lpstr>संगणकाची काम करण्याची पद्धती :- </vt:lpstr>
      <vt:lpstr>Slide 7</vt:lpstr>
      <vt:lpstr>Slide 8</vt:lpstr>
      <vt:lpstr>Slide 9</vt:lpstr>
      <vt:lpstr>२) डिजिटल कॅाम्प्युटर: </vt:lpstr>
      <vt:lpstr>३) हायब्रीड कॅाम्प्युटर :   </vt:lpstr>
      <vt:lpstr>Slide 12</vt:lpstr>
      <vt:lpstr>डिव्हाइस च्या आकार आणि कार्यशक्ती वर  आधारित कॅाम्प्युटर चे  प्रकार : किंवा डिजिटल कॅाम्प्युटर चे प्रकार: </vt:lpstr>
      <vt:lpstr>२) मेनफ्रेम कॅाम्प्युटर: </vt:lpstr>
      <vt:lpstr>३) मिनी कॅाम्प्युटर:   </vt:lpstr>
      <vt:lpstr>४) मायक्रो कॅाम्प्युटर: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 ६  Subject- Computer Application in Home Science [Seme – III ] Code – 231CA20</dc:title>
  <dc:creator>DELL</dc:creator>
  <cp:lastModifiedBy>DELL</cp:lastModifiedBy>
  <cp:revision>69</cp:revision>
  <dcterms:created xsi:type="dcterms:W3CDTF">2020-08-15T15:17:28Z</dcterms:created>
  <dcterms:modified xsi:type="dcterms:W3CDTF">2020-08-19T17:29:34Z</dcterms:modified>
</cp:coreProperties>
</file>